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7"/>
  </p:notesMasterIdLst>
  <p:sldIdLst>
    <p:sldId id="256" r:id="rId2"/>
    <p:sldId id="268" r:id="rId3"/>
    <p:sldId id="257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9" r:id="rId12"/>
    <p:sldId id="270" r:id="rId13"/>
    <p:sldId id="271" r:id="rId14"/>
    <p:sldId id="275" r:id="rId15"/>
    <p:sldId id="272" r:id="rId16"/>
    <p:sldId id="273" r:id="rId17"/>
    <p:sldId id="276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94" r:id="rId36"/>
  </p:sldIdLst>
  <p:sldSz cx="6858000" cy="51435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EFF29"/>
    <a:srgbClr val="003635"/>
    <a:srgbClr val="5DD5FF"/>
    <a:srgbClr val="00217E"/>
    <a:srgbClr val="600000"/>
    <a:srgbClr val="FF8225"/>
    <a:srgbClr val="FF2549"/>
    <a:srgbClr val="FF0D97"/>
    <a:srgbClr val="0000CC"/>
    <a:srgbClr val="C8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77" autoAdjust="0"/>
    <p:restoredTop sz="94660"/>
  </p:normalViewPr>
  <p:slideViewPr>
    <p:cSldViewPr snapToGrid="0">
      <p:cViewPr varScale="1">
        <p:scale>
          <a:sx n="98" d="100"/>
          <a:sy n="98" d="100"/>
        </p:scale>
        <p:origin x="1446" y="72"/>
      </p:cViewPr>
      <p:guideLst>
        <p:guide orient="horz" pos="162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52705" cy="1527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D18E60-4300-4729-A0D7-6AB984C3922D}" type="datetimeFigureOut">
              <a:rPr lang="en-US" smtClean="0"/>
              <a:t>1/11/2021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533E96-F078-4B3D-A8F4-F1AF21EBC35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3001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533E96-F078-4B3D-A8F4-F1AF21EBC35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61101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67866" y="1305229"/>
            <a:ext cx="5055008" cy="1902544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>
            <a:lvl1pPr algn="r">
              <a:defRPr sz="27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636025" y="3639166"/>
            <a:ext cx="6000750" cy="678426"/>
          </a:xfrm>
        </p:spPr>
        <p:txBody>
          <a:bodyPr>
            <a:normAutofit/>
          </a:bodyPr>
          <a:lstStyle>
            <a:lvl1pPr marL="0" indent="0" algn="r">
              <a:buNone/>
              <a:defRPr sz="2100" b="0" i="0">
                <a:solidFill>
                  <a:srgbClr val="9EFF29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87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344216" y="4025506"/>
            <a:ext cx="41148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6078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86657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E:\websites\free-power-point-templates\2012\logos.png">
            <a:extLst>
              <a:ext uri="{FF2B5EF4-FFF2-40B4-BE49-F238E27FC236}">
                <a16:creationId xmlns:a16="http://schemas.microsoft.com/office/drawing/2014/main" id="{08B89D22-1D6E-450B-881F-4D2A4C527F7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856356" y="2326216"/>
            <a:ext cx="1097838" cy="526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36099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6081" y="202214"/>
            <a:ext cx="6194324" cy="763526"/>
          </a:xfrm>
        </p:spPr>
        <p:txBody>
          <a:bodyPr>
            <a:normAutofit/>
          </a:bodyPr>
          <a:lstStyle>
            <a:lvl1pPr algn="r">
              <a:defRPr sz="2700" baseline="0">
                <a:solidFill>
                  <a:srgbClr val="9EFF2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085" y="1319981"/>
            <a:ext cx="6183262" cy="3429000"/>
          </a:xfrm>
        </p:spPr>
        <p:txBody>
          <a:bodyPr/>
          <a:lstStyle>
            <a:lvl1pPr algn="l">
              <a:defRPr sz="2100">
                <a:solidFill>
                  <a:schemeClr val="tx1"/>
                </a:solidFill>
              </a:defRPr>
            </a:lvl1pPr>
            <a:lvl2pPr algn="l">
              <a:defRPr>
                <a:solidFill>
                  <a:schemeClr val="tx1"/>
                </a:solidFill>
              </a:defRPr>
            </a:lvl2pPr>
            <a:lvl3pPr algn="l">
              <a:defRPr>
                <a:solidFill>
                  <a:schemeClr val="tx1"/>
                </a:solidFill>
              </a:defRPr>
            </a:lvl3pPr>
            <a:lvl4pPr algn="l">
              <a:defRPr>
                <a:solidFill>
                  <a:schemeClr val="tx1"/>
                </a:solidFill>
              </a:defRPr>
            </a:lvl4pPr>
            <a:lvl5pPr algn="l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4713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910" y="487656"/>
            <a:ext cx="4964161" cy="725349"/>
          </a:xfrm>
        </p:spPr>
        <p:txBody>
          <a:bodyPr>
            <a:normAutofit/>
          </a:bodyPr>
          <a:lstStyle>
            <a:lvl1pPr algn="l">
              <a:defRPr sz="2700">
                <a:solidFill>
                  <a:srgbClr val="9EFF2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3050" y="1260986"/>
            <a:ext cx="4983112" cy="3508626"/>
          </a:xfrm>
        </p:spPr>
        <p:txBody>
          <a:bodyPr/>
          <a:lstStyle>
            <a:lvl1pPr>
              <a:defRPr sz="21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3913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4415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791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5051" y="220026"/>
            <a:ext cx="6070024" cy="763525"/>
          </a:xfrm>
        </p:spPr>
        <p:txBody>
          <a:bodyPr>
            <a:normAutofit/>
          </a:bodyPr>
          <a:lstStyle>
            <a:lvl1pPr algn="r">
              <a:defRPr sz="2700" baseline="0">
                <a:solidFill>
                  <a:srgbClr val="9EFF29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2659" y="1596525"/>
            <a:ext cx="3030141" cy="479822"/>
          </a:xfrm>
        </p:spPr>
        <p:txBody>
          <a:bodyPr anchor="b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2659" y="2068922"/>
            <a:ext cx="3030141" cy="2276294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  <a:lvl2pPr algn="ctr">
              <a:defRPr sz="1500">
                <a:solidFill>
                  <a:schemeClr val="tx1"/>
                </a:solidFill>
              </a:defRPr>
            </a:lvl2pPr>
            <a:lvl3pPr algn="ctr">
              <a:defRPr sz="1350">
                <a:solidFill>
                  <a:schemeClr val="tx1"/>
                </a:solidFill>
              </a:defRPr>
            </a:lvl3pPr>
            <a:lvl4pPr algn="ctr">
              <a:defRPr sz="1200">
                <a:solidFill>
                  <a:schemeClr val="tx1"/>
                </a:solidFill>
              </a:defRPr>
            </a:lvl4pPr>
            <a:lvl5pPr algn="ctr"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29002" y="1596525"/>
            <a:ext cx="3031331" cy="479822"/>
          </a:xfrm>
        </p:spPr>
        <p:txBody>
          <a:bodyPr anchor="b"/>
          <a:lstStyle>
            <a:lvl1pPr marL="0" indent="0" algn="ctr">
              <a:buNone/>
              <a:defRPr sz="1800" b="1">
                <a:solidFill>
                  <a:schemeClr val="tx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29002" y="2068922"/>
            <a:ext cx="3031331" cy="2276294"/>
          </a:xfrm>
        </p:spPr>
        <p:txBody>
          <a:bodyPr/>
          <a:lstStyle>
            <a:lvl1pPr algn="ctr">
              <a:defRPr sz="1800">
                <a:solidFill>
                  <a:schemeClr val="tx1"/>
                </a:solidFill>
              </a:defRPr>
            </a:lvl1pPr>
            <a:lvl2pPr algn="ctr">
              <a:defRPr sz="1500">
                <a:solidFill>
                  <a:schemeClr val="tx1"/>
                </a:solidFill>
              </a:defRPr>
            </a:lvl2pPr>
            <a:lvl3pPr algn="ctr">
              <a:defRPr sz="1350">
                <a:solidFill>
                  <a:schemeClr val="tx1"/>
                </a:solidFill>
              </a:defRPr>
            </a:lvl3pPr>
            <a:lvl4pPr algn="ctr">
              <a:defRPr sz="1200">
                <a:solidFill>
                  <a:schemeClr val="tx1"/>
                </a:solidFill>
              </a:defRPr>
            </a:lvl4pPr>
            <a:lvl5pPr algn="ctr">
              <a:defRPr sz="1200">
                <a:solidFill>
                  <a:schemeClr val="tx1"/>
                </a:solidFill>
              </a:defRPr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2911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97731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8640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2" y="204787"/>
            <a:ext cx="2256235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81288" y="204791"/>
            <a:ext cx="3833813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2" y="1076328"/>
            <a:ext cx="2256235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74F12-AA26-4AC8-9962-C36BB8F32554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452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74F12-AA26-4AC8-9962-C36BB8F32554}" type="datetimeFigureOut">
              <a:rPr lang="en-US" smtClean="0"/>
              <a:pPr/>
              <a:t>1/11/2021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2CCC60-E8CD-4174-8B1A-7DF615B22EE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E867DF-3DCA-4725-94F0-F2B6BD747A82}"/>
              </a:ext>
            </a:extLst>
          </p:cNvPr>
          <p:cNvSpPr txBox="1"/>
          <p:nvPr userDrawn="1"/>
        </p:nvSpPr>
        <p:spPr>
          <a:xfrm>
            <a:off x="-6862" y="5213747"/>
            <a:ext cx="629221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This presentation uses a free template provided by FPPT.com</a:t>
            </a:r>
          </a:p>
          <a:p>
            <a:r>
              <a:rPr lang="en-US" sz="1050" dirty="0">
                <a:solidFill>
                  <a:schemeClr val="bg1">
                    <a:lumMod val="65000"/>
                  </a:schemeClr>
                </a:solidFill>
              </a:rPr>
              <a:t>www.free-power-point-templates.com</a:t>
            </a:r>
          </a:p>
        </p:txBody>
      </p:sp>
    </p:spTree>
    <p:extLst>
      <p:ext uri="{BB962C8B-B14F-4D97-AF65-F5344CB8AC3E}">
        <p14:creationId xmlns:p14="http://schemas.microsoft.com/office/powerpoint/2010/main" val="19440393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pjreddie.com/media/files/" TargetMode="External"/><Relationship Id="rId2" Type="http://schemas.openxmlformats.org/officeDocument/2006/relationships/hyperlink" Target="https://github.com/pjreddie/darknet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pjreddie.com/media/files/darknet53.conv.74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35237" y="218049"/>
            <a:ext cx="4522763" cy="4913340"/>
          </a:xfrm>
        </p:spPr>
        <p:txBody>
          <a:bodyPr>
            <a:noAutofit/>
          </a:bodyPr>
          <a:lstStyle/>
          <a:p>
            <a:pPr algn="ctr"/>
            <a:r>
              <a:rPr lang="en-US" sz="3200">
                <a:solidFill>
                  <a:schemeClr val="bg1">
                    <a:lumMod val="95000"/>
                  </a:schemeClr>
                </a:solidFill>
              </a:rPr>
              <a:t>Nhóm 1</a:t>
            </a:r>
            <a:r>
              <a:rPr lang="en-US" sz="280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280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240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    GVHD</a:t>
            </a:r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: TS</a:t>
            </a:r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. Phạm </a:t>
            </a:r>
            <a:r>
              <a:rPr lang="en-US" sz="2400" err="1">
                <a:solidFill>
                  <a:schemeClr val="bg1">
                    <a:lumMod val="95000"/>
                  </a:schemeClr>
                </a:solidFill>
              </a:rPr>
              <a:t>Việt</a:t>
            </a:r>
            <a:r>
              <a:rPr lang="en-US" sz="2400">
                <a:solidFill>
                  <a:schemeClr val="bg1">
                    <a:lumMod val="95000"/>
                  </a:schemeClr>
                </a:solidFill>
              </a:rPr>
              <a:t> Cường</a:t>
            </a:r>
            <a:r>
              <a:rPr lang="en-US" sz="200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200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2000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800" b="1" dirty="0" err="1">
                <a:solidFill>
                  <a:schemeClr val="bg1">
                    <a:lumMod val="95000"/>
                  </a:schemeClr>
                </a:solidFill>
              </a:rPr>
              <a:t>Danh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b="1" dirty="0" err="1">
                <a:solidFill>
                  <a:schemeClr val="bg1">
                    <a:lumMod val="95000"/>
                  </a:schemeClr>
                </a:solidFill>
              </a:rPr>
              <a:t>sách</a:t>
            </a:r>
            <a:r>
              <a:rPr lang="en-US" sz="1800" b="1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 b="1" err="1">
                <a:solidFill>
                  <a:schemeClr val="bg1">
                    <a:lumMod val="95000"/>
                  </a:schemeClr>
                </a:solidFill>
              </a:rPr>
              <a:t>thành</a:t>
            </a:r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 viên</a:t>
            </a:r>
            <a:br>
              <a:rPr lang="en-US" sz="1800" b="1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1800" b="1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800" b="1">
                <a:solidFill>
                  <a:schemeClr val="bg1">
                    <a:lumMod val="95000"/>
                  </a:schemeClr>
                </a:solidFill>
              </a:rPr>
              <a:t>      </a:t>
            </a:r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Lê </a:t>
            </a:r>
            <a:r>
              <a:rPr lang="en-US" sz="1800" err="1">
                <a:solidFill>
                  <a:schemeClr val="bg1">
                    <a:lumMod val="95000"/>
                  </a:schemeClr>
                </a:solidFill>
              </a:rPr>
              <a:t>Tiến</a:t>
            </a:r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 Đạt                –   1710948</a:t>
            </a:r>
            <a:br>
              <a:rPr lang="en-US" sz="180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      Phạm 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Minh </a:t>
            </a:r>
            <a:r>
              <a:rPr lang="en-US" sz="1800" err="1">
                <a:solidFill>
                  <a:schemeClr val="bg1">
                    <a:lumMod val="95000"/>
                  </a:schemeClr>
                </a:solidFill>
              </a:rPr>
              <a:t>Hoàng</a:t>
            </a:r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   –   1711409</a:t>
            </a:r>
            <a:br>
              <a:rPr lang="en-US" sz="180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      Nguyễn </a:t>
            </a:r>
            <a:r>
              <a:rPr lang="en-US" sz="1800" err="1">
                <a:solidFill>
                  <a:schemeClr val="bg1">
                    <a:lumMod val="95000"/>
                  </a:schemeClr>
                </a:solidFill>
              </a:rPr>
              <a:t>Ngọc</a:t>
            </a:r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 Tuấn   –   1713795 </a:t>
            </a:r>
            <a:br>
              <a:rPr lang="en-US" sz="180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      Hồ </a:t>
            </a:r>
            <a:r>
              <a:rPr lang="en-US" sz="1800" err="1">
                <a:solidFill>
                  <a:schemeClr val="bg1">
                    <a:lumMod val="95000"/>
                  </a:schemeClr>
                </a:solidFill>
              </a:rPr>
              <a:t>Công</a:t>
            </a:r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 Dũng           –   1710051</a:t>
            </a:r>
            <a:br>
              <a:rPr lang="en-US" sz="180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      Võ </a:t>
            </a:r>
            <a:r>
              <a:rPr lang="en-US" sz="1800" dirty="0" err="1">
                <a:solidFill>
                  <a:schemeClr val="bg1">
                    <a:lumMod val="95000"/>
                  </a:schemeClr>
                </a:solidFill>
              </a:rPr>
              <a:t>Nhật</a:t>
            </a:r>
            <a:r>
              <a:rPr lang="en-US" sz="18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sz="1800">
                <a:solidFill>
                  <a:schemeClr val="bg1">
                    <a:lumMod val="95000"/>
                  </a:schemeClr>
                </a:solidFill>
              </a:rPr>
              <a:t>Minh            –   1712208</a:t>
            </a:r>
            <a:r>
              <a:rPr lang="en-US" sz="2800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2800" dirty="0">
                <a:solidFill>
                  <a:schemeClr val="bg1">
                    <a:lumMod val="95000"/>
                  </a:schemeClr>
                </a:solidFill>
              </a:rPr>
            </a:br>
            <a:endParaRPr lang="en-US" sz="2800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31448" y="4583857"/>
            <a:ext cx="5093724" cy="547532"/>
          </a:xfrm>
        </p:spPr>
        <p:txBody>
          <a:bodyPr/>
          <a:lstStyle/>
          <a:p>
            <a:r>
              <a:rPr lang="en-US" i="1" dirty="0"/>
              <a:t>COMPUTER VISION</a:t>
            </a: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FF02B513-15E4-438E-8AC4-C57B0939E937}"/>
              </a:ext>
            </a:extLst>
          </p:cNvPr>
          <p:cNvSpPr txBox="1"/>
          <p:nvPr/>
        </p:nvSpPr>
        <p:spPr>
          <a:xfrm>
            <a:off x="2074985" y="-2354"/>
            <a:ext cx="4783015" cy="5693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100" b="1">
                <a:solidFill>
                  <a:schemeClr val="bg1">
                    <a:lumMod val="9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OBJECT FOLLOWING ROBOT</a:t>
            </a:r>
            <a:endParaRPr lang="en-US" sz="310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39203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911" y="958406"/>
            <a:ext cx="4964161" cy="432152"/>
          </a:xfrm>
        </p:spPr>
        <p:txBody>
          <a:bodyPr>
            <a:normAutofit fontScale="90000"/>
          </a:bodyPr>
          <a:lstStyle/>
          <a:p>
            <a:r>
              <a:rPr lang="en-US" dirty="0"/>
              <a:t>CẤU HÌNH CHO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3525" y="1390560"/>
            <a:ext cx="5762638" cy="311000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B7: </a:t>
            </a:r>
            <a:r>
              <a:rPr lang="en-US" sz="1200" dirty="0" err="1"/>
              <a:t>Kết</a:t>
            </a:r>
            <a:r>
              <a:rPr lang="en-US" sz="1200" dirty="0"/>
              <a:t> </a:t>
            </a:r>
            <a:r>
              <a:rPr lang="en-US" sz="1200" dirty="0" err="1"/>
              <a:t>nối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điều</a:t>
            </a:r>
            <a:r>
              <a:rPr lang="en-US" sz="1200" dirty="0"/>
              <a:t> </a:t>
            </a:r>
            <a:r>
              <a:rPr lang="en-US" sz="1200" dirty="0" err="1"/>
              <a:t>khiển</a:t>
            </a:r>
            <a:r>
              <a:rPr lang="en-US" sz="1200" dirty="0"/>
              <a:t> board Pi qua Remote Desktop Connection </a:t>
            </a:r>
            <a:r>
              <a:rPr lang="en-US" sz="1200" dirty="0" err="1"/>
              <a:t>trên</a:t>
            </a:r>
            <a:r>
              <a:rPr lang="en-US" sz="1200" dirty="0"/>
              <a:t> Win 10</a:t>
            </a:r>
          </a:p>
          <a:p>
            <a:pPr marL="0" indent="0">
              <a:buNone/>
            </a:pPr>
            <a:r>
              <a:rPr lang="en-US" sz="1200" dirty="0"/>
              <a:t>	- </a:t>
            </a:r>
            <a:r>
              <a:rPr lang="en-US" sz="1200" dirty="0" err="1"/>
              <a:t>Trên</a:t>
            </a:r>
            <a:r>
              <a:rPr lang="en-US" sz="1200" dirty="0"/>
              <a:t> Pi </a:t>
            </a:r>
            <a:r>
              <a:rPr lang="en-US" sz="1200" dirty="0" err="1"/>
              <a:t>phải</a:t>
            </a:r>
            <a:r>
              <a:rPr lang="en-US" sz="1200" dirty="0"/>
              <a:t> </a:t>
            </a:r>
            <a:r>
              <a:rPr lang="en-US" sz="1200" dirty="0" err="1"/>
              <a:t>cài</a:t>
            </a:r>
            <a:r>
              <a:rPr lang="en-US" sz="1200" dirty="0"/>
              <a:t> </a:t>
            </a:r>
            <a:r>
              <a:rPr lang="en-US" sz="1200" dirty="0" err="1"/>
              <a:t>xrdp</a:t>
            </a:r>
            <a:r>
              <a:rPr lang="en-US" sz="1200" dirty="0"/>
              <a:t>, </a:t>
            </a:r>
            <a:r>
              <a:rPr lang="en-US" sz="1200" dirty="0" err="1"/>
              <a:t>gõ</a:t>
            </a:r>
            <a:r>
              <a:rPr lang="en-US" sz="1200" dirty="0"/>
              <a:t> </a:t>
            </a:r>
            <a:r>
              <a:rPr lang="en-US" sz="1200" dirty="0" err="1"/>
              <a:t>lệnh</a:t>
            </a:r>
            <a:r>
              <a:rPr lang="en-US" sz="1200" dirty="0"/>
              <a:t> </a:t>
            </a:r>
            <a:r>
              <a:rPr lang="en-US" sz="1200" b="1" i="1" dirty="0" err="1"/>
              <a:t>sudo</a:t>
            </a:r>
            <a:r>
              <a:rPr lang="en-US" sz="1200" b="1" i="1" dirty="0"/>
              <a:t> apt-get install </a:t>
            </a:r>
            <a:r>
              <a:rPr lang="en-US" sz="1200" b="1" i="1" dirty="0" err="1"/>
              <a:t>xrdp</a:t>
            </a:r>
            <a:r>
              <a:rPr lang="en-US" sz="1200" b="1" i="1" dirty="0"/>
              <a:t> </a:t>
            </a:r>
            <a:r>
              <a:rPr lang="en-US" sz="1200" dirty="0" err="1"/>
              <a:t>trên</a:t>
            </a:r>
            <a:r>
              <a:rPr lang="en-US" sz="1200" dirty="0"/>
              <a:t> putty </a:t>
            </a:r>
            <a:r>
              <a:rPr lang="en-US" sz="1200" dirty="0" err="1"/>
              <a:t>nếu</a:t>
            </a:r>
            <a:r>
              <a:rPr lang="en-US" sz="1200" dirty="0"/>
              <a:t> </a:t>
            </a:r>
            <a:r>
              <a:rPr lang="en-US" sz="1200" dirty="0" err="1"/>
              <a:t>chưa</a:t>
            </a:r>
            <a:r>
              <a:rPr lang="en-US" sz="1200" dirty="0"/>
              <a:t> </a:t>
            </a:r>
            <a:r>
              <a:rPr lang="en-US" sz="1200" dirty="0" err="1"/>
              <a:t>cài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	- </a:t>
            </a:r>
            <a:r>
              <a:rPr lang="en-US" sz="1200" dirty="0" err="1"/>
              <a:t>Mở</a:t>
            </a:r>
            <a:r>
              <a:rPr lang="en-US" sz="1200" dirty="0"/>
              <a:t> Remote Desktop Connect </a:t>
            </a:r>
            <a:r>
              <a:rPr lang="en-US" sz="1200" dirty="0" err="1"/>
              <a:t>lên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	- </a:t>
            </a:r>
            <a:r>
              <a:rPr lang="en-US" sz="1200" dirty="0" err="1"/>
              <a:t>Nhập</a:t>
            </a:r>
            <a:r>
              <a:rPr lang="en-US" sz="1200" dirty="0"/>
              <a:t> </a:t>
            </a:r>
            <a:r>
              <a:rPr lang="en-US" sz="1200" dirty="0" err="1"/>
              <a:t>địa</a:t>
            </a:r>
            <a:r>
              <a:rPr lang="en-US" sz="1200" dirty="0"/>
              <a:t> </a:t>
            </a:r>
            <a:r>
              <a:rPr lang="en-US" sz="1200" dirty="0" err="1"/>
              <a:t>chỉ</a:t>
            </a:r>
            <a:r>
              <a:rPr lang="en-US" sz="1200" dirty="0"/>
              <a:t> IP </a:t>
            </a:r>
            <a:r>
              <a:rPr lang="en-US" sz="1200" dirty="0" err="1"/>
              <a:t>của</a:t>
            </a:r>
            <a:r>
              <a:rPr lang="en-US" sz="1200" dirty="0"/>
              <a:t> board Pi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tiến</a:t>
            </a:r>
            <a:r>
              <a:rPr lang="en-US" sz="1200" dirty="0"/>
              <a:t> </a:t>
            </a:r>
            <a:r>
              <a:rPr lang="en-US" sz="1200" dirty="0" err="1"/>
              <a:t>hành</a:t>
            </a:r>
            <a:r>
              <a:rPr lang="en-US" sz="1200" dirty="0"/>
              <a:t> </a:t>
            </a:r>
            <a:r>
              <a:rPr lang="en-US" sz="1200" dirty="0" err="1"/>
              <a:t>kết</a:t>
            </a:r>
            <a:r>
              <a:rPr lang="en-US" sz="1200" dirty="0"/>
              <a:t> </a:t>
            </a:r>
            <a:r>
              <a:rPr lang="en-US" sz="1200" dirty="0" err="1"/>
              <a:t>nối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	- Sau </a:t>
            </a:r>
            <a:r>
              <a:rPr lang="en-US" sz="1200" dirty="0" err="1"/>
              <a:t>đó</a:t>
            </a:r>
            <a:r>
              <a:rPr lang="en-US" sz="1200" dirty="0"/>
              <a:t>, </a:t>
            </a:r>
            <a:r>
              <a:rPr lang="en-US" sz="1200" dirty="0" err="1"/>
              <a:t>nhập</a:t>
            </a:r>
            <a:r>
              <a:rPr lang="en-US" sz="1200" dirty="0"/>
              <a:t> </a:t>
            </a:r>
            <a:r>
              <a:rPr lang="en-US" sz="1200" dirty="0" err="1"/>
              <a:t>thông</a:t>
            </a:r>
            <a:r>
              <a:rPr lang="en-US" sz="1200" dirty="0"/>
              <a:t> tin </a:t>
            </a:r>
            <a:r>
              <a:rPr lang="en-US" sz="1200" dirty="0" err="1"/>
              <a:t>đăng</a:t>
            </a:r>
            <a:r>
              <a:rPr lang="en-US" sz="1200" dirty="0"/>
              <a:t> </a:t>
            </a:r>
            <a:r>
              <a:rPr lang="en-US" sz="1200" dirty="0" err="1"/>
              <a:t>nhập</a:t>
            </a:r>
            <a:r>
              <a:rPr lang="en-US" sz="1200" dirty="0"/>
              <a:t> </a:t>
            </a:r>
            <a:r>
              <a:rPr lang="en-US" sz="1200" dirty="0" err="1"/>
              <a:t>trên</a:t>
            </a:r>
            <a:r>
              <a:rPr lang="en-US" sz="1200" dirty="0"/>
              <a:t> </a:t>
            </a:r>
            <a:r>
              <a:rPr lang="en-US" sz="1200" dirty="0" err="1"/>
              <a:t>xrdp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		</a:t>
            </a:r>
          </a:p>
          <a:p>
            <a:pPr marL="0" indent="0">
              <a:buNone/>
            </a:pPr>
            <a:endParaRPr lang="en-US" sz="1200" dirty="0"/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4" name="Picture 3" descr="https://www.notion.so/image/https%3A%2F%2Fs3-us-west-2.amazonaws.com%2Fsecure.notion-static.com%2F96ae5ec7-3eb8-4ca6-a8a2-12639bcde5a7%2FUntitled.png?table=block&amp;id=3b40ebd3-693c-4273-9c42-d8ca0da4e1aa&amp;width=1080&amp;userId=&amp;cache=v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164" y="2510856"/>
            <a:ext cx="2902905" cy="1871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https://www.notion.so/image/https%3A%2F%2Fs3-us-west-2.amazonaws.com%2Fsecure.notion-static.com%2Fb7a5509a-7b94-4607-a01e-ff1b317521b1%2FUntitled.png?table=block&amp;id=f6b96367-0bb3-4e53-b7d2-088940274afc&amp;width=1720&amp;userId=&amp;cache=v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24" y="2510856"/>
            <a:ext cx="2761488" cy="187197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479894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1C40974-7E67-47D2-B8FA-BD2DFC67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910" y="487656"/>
            <a:ext cx="5321090" cy="725349"/>
          </a:xfrm>
        </p:spPr>
        <p:txBody>
          <a:bodyPr>
            <a:normAutofit/>
          </a:bodyPr>
          <a:lstStyle/>
          <a:p>
            <a:r>
              <a:rPr lang="en-US"/>
              <a:t>Dữ liệu vật mẫu cho việc huấn luyện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DC4A7A7-109E-4304-9AF0-A062A921F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050" y="1588677"/>
            <a:ext cx="5314950" cy="2631470"/>
          </a:xfrm>
        </p:spPr>
        <p:txBody>
          <a:bodyPr/>
          <a:lstStyle/>
          <a:p>
            <a:r>
              <a:rPr lang="en-US"/>
              <a:t>Mỗi vật thể bao gồm 1000 ảnh chụp xung quanh 1 vật mẫu</a:t>
            </a:r>
          </a:p>
          <a:p>
            <a:r>
              <a:rPr lang="en-US"/>
              <a:t>Mỗi vật thể chụp 4-5 vật mẫu</a:t>
            </a:r>
          </a:p>
          <a:p>
            <a:r>
              <a:rPr lang="en-US"/>
              <a:t>Mỗi vật mẫu chụp khoảng 200 ảnh xung quanh mẫu bằng phương pháp chụp liên tiếp xung quanh vật </a:t>
            </a:r>
          </a:p>
        </p:txBody>
      </p:sp>
    </p:spTree>
    <p:extLst>
      <p:ext uri="{BB962C8B-B14F-4D97-AF65-F5344CB8AC3E}">
        <p14:creationId xmlns:p14="http://schemas.microsoft.com/office/powerpoint/2010/main" val="239819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A0FDAF3-DC8A-4D0F-95AD-1CFB1CE7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Ảnh chụp thực tế</a:t>
            </a:r>
          </a:p>
        </p:txBody>
      </p:sp>
      <p:pic>
        <p:nvPicPr>
          <p:cNvPr id="4" name="Hình ảnh 3">
            <a:extLst>
              <a:ext uri="{FF2B5EF4-FFF2-40B4-BE49-F238E27FC236}">
                <a16:creationId xmlns:a16="http://schemas.microsoft.com/office/drawing/2014/main" id="{9B855B8D-208A-4B41-A85E-EE0F0CC877CB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52033" y="1355804"/>
            <a:ext cx="2602983" cy="2670571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E6A68573-170D-4729-8BF0-40010C6CB773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55016" y="1355805"/>
            <a:ext cx="2602984" cy="2670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9126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EC08B1C5-F511-4178-BE43-548D2BB8F71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21020" y="1321519"/>
            <a:ext cx="2660154" cy="2726130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04234C81-E557-43CB-8E47-C12C9B19696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181174" y="1321519"/>
            <a:ext cx="2676826" cy="2726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85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A0FDAF3-DC8A-4D0F-95AD-1CFB1CE7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Nhược điểm 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11BAAF0-1672-44C8-B7BA-D50C4ED43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Bộ dữ liệu trên không đủ độ đa dạng về chủ thể và background nên gây khó khăn cho quá trình huấn luyện trên Google Colab.</a:t>
            </a:r>
          </a:p>
          <a:p>
            <a:r>
              <a:rPr lang="en-US" b="1"/>
              <a:t>Cách khắc phục:</a:t>
            </a:r>
            <a:r>
              <a:rPr lang="en-US"/>
              <a:t> Bổ sung thêm vào bộ dữ liệu mỗi vật 300 ảnh ngẫu nhiên trên internet để tăng sự đa dạng cho chủ thể và background xung quanh.</a:t>
            </a:r>
          </a:p>
        </p:txBody>
      </p:sp>
    </p:spTree>
    <p:extLst>
      <p:ext uri="{BB962C8B-B14F-4D97-AF65-F5344CB8AC3E}">
        <p14:creationId xmlns:p14="http://schemas.microsoft.com/office/powerpoint/2010/main" val="7793517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A0FDAF3-DC8A-4D0F-95AD-1CFB1CE7B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Chụp ảnh vật thể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311BAAF0-1672-44C8-B7BA-D50C4ED434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300 ảnh trên internet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2617D97D-9E70-42C4-B406-E22734D0B68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3050" y="1960245"/>
            <a:ext cx="2727484" cy="2540318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B0C1ADD3-B5D9-4769-8ADB-675FD920618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250808" y="1960246"/>
            <a:ext cx="2607193" cy="254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5023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Hình ảnh 3">
            <a:extLst>
              <a:ext uri="{FF2B5EF4-FFF2-40B4-BE49-F238E27FC236}">
                <a16:creationId xmlns:a16="http://schemas.microsoft.com/office/drawing/2014/main" id="{526D49E4-17FA-4C74-8A83-C871CA898FAE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650507" y="1085850"/>
            <a:ext cx="2870835" cy="297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866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1C40974-7E67-47D2-B8FA-BD2DFC67B2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95471" y="751503"/>
            <a:ext cx="2047955" cy="544012"/>
          </a:xfrm>
        </p:spPr>
        <p:txBody>
          <a:bodyPr>
            <a:normAutofit/>
          </a:bodyPr>
          <a:lstStyle/>
          <a:p>
            <a:r>
              <a:rPr lang="en-US" dirty="0" err="1"/>
              <a:t>Đánh</a:t>
            </a:r>
            <a:r>
              <a:rPr lang="en-US" dirty="0"/>
              <a:t> label :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ADC4A7A7-109E-4304-9AF0-A062A921FF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1974" y="1565297"/>
            <a:ext cx="5314950" cy="246767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 </a:t>
            </a:r>
            <a:r>
              <a:rPr lang="en-US" dirty="0" err="1"/>
              <a:t>LabelImg</a:t>
            </a:r>
            <a:r>
              <a:rPr lang="en-US" dirty="0"/>
              <a:t> :</a:t>
            </a:r>
          </a:p>
          <a:p>
            <a:pPr>
              <a:lnSpc>
                <a:spcPct val="150000"/>
              </a:lnSpc>
            </a:pP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UI/UX </a:t>
            </a:r>
            <a:r>
              <a:rPr lang="en-US" dirty="0" err="1"/>
              <a:t>khá</a:t>
            </a:r>
            <a:r>
              <a:rPr lang="en-US" dirty="0"/>
              <a:t> </a:t>
            </a:r>
            <a:r>
              <a:rPr lang="en-US" dirty="0" err="1"/>
              <a:t>tốt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đầy</a:t>
            </a:r>
            <a:r>
              <a:rPr lang="en-US" dirty="0"/>
              <a:t> </a:t>
            </a:r>
            <a:r>
              <a:rPr lang="en-US" dirty="0" err="1"/>
              <a:t>đủ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</a:t>
            </a:r>
            <a:r>
              <a:rPr lang="en-US" dirty="0" err="1"/>
              <a:t>năng</a:t>
            </a:r>
            <a:r>
              <a:rPr lang="en-US" dirty="0"/>
              <a:t>: open, load, save</a:t>
            </a:r>
          </a:p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gán</a:t>
            </a:r>
            <a:r>
              <a:rPr lang="en-US" dirty="0"/>
              <a:t> </a:t>
            </a:r>
            <a:r>
              <a:rPr lang="en-US" dirty="0" err="1"/>
              <a:t>nhãn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cả</a:t>
            </a:r>
            <a:r>
              <a:rPr lang="en-US" dirty="0"/>
              <a:t> 2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dạng</a:t>
            </a:r>
            <a:r>
              <a:rPr lang="en-US" dirty="0"/>
              <a:t> COCO xml format </a:t>
            </a:r>
            <a:r>
              <a:rPr lang="en-US" dirty="0" err="1"/>
              <a:t>và</a:t>
            </a:r>
            <a:r>
              <a:rPr lang="en-US" dirty="0"/>
              <a:t> YOLO default txt format </a:t>
            </a:r>
          </a:p>
        </p:txBody>
      </p:sp>
    </p:spTree>
    <p:extLst>
      <p:ext uri="{BB962C8B-B14F-4D97-AF65-F5344CB8AC3E}">
        <p14:creationId xmlns:p14="http://schemas.microsoft.com/office/powerpoint/2010/main" val="19625122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2938"/>
            <a:ext cx="6858000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024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545" y="708206"/>
            <a:ext cx="4457700" cy="126444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348545" y="2036835"/>
            <a:ext cx="4457700" cy="233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438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/>
              <a:t>Mục tiêu đề tài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bộ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thước</a:t>
            </a:r>
            <a:r>
              <a:rPr lang="en-US" dirty="0"/>
              <a:t> </a:t>
            </a:r>
            <a:r>
              <a:rPr lang="en-US" dirty="0" err="1"/>
              <a:t>nhỏ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vừa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: </a:t>
            </a:r>
            <a:r>
              <a:rPr lang="en-US" dirty="0" err="1"/>
              <a:t>Bút</a:t>
            </a:r>
            <a:r>
              <a:rPr lang="en-US" dirty="0"/>
              <a:t>, </a:t>
            </a:r>
            <a:r>
              <a:rPr lang="en-US" dirty="0" err="1"/>
              <a:t>chuột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, </a:t>
            </a:r>
            <a:r>
              <a:rPr lang="en-US" dirty="0" err="1"/>
              <a:t>sạc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, </a:t>
            </a:r>
            <a:r>
              <a:rPr lang="en-US" dirty="0" err="1"/>
              <a:t>lon</a:t>
            </a:r>
            <a:r>
              <a:rPr lang="en-US" dirty="0"/>
              <a:t> </a:t>
            </a:r>
            <a:r>
              <a:rPr lang="en-US" dirty="0" err="1"/>
              <a:t>nước</a:t>
            </a:r>
            <a:endParaRPr lang="en-US" dirty="0"/>
          </a:p>
          <a:p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vật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thuật</a:t>
            </a:r>
            <a:r>
              <a:rPr lang="en-US" dirty="0"/>
              <a:t> </a:t>
            </a:r>
            <a:r>
              <a:rPr lang="en-US" dirty="0" err="1"/>
              <a:t>toán</a:t>
            </a:r>
            <a:r>
              <a:rPr lang="en-US" dirty="0"/>
              <a:t> </a:t>
            </a:r>
            <a:r>
              <a:rPr lang="en-US" dirty="0" err="1" smtClean="0"/>
              <a:t>Yolov3</a:t>
            </a:r>
            <a:r>
              <a:rPr lang="en-US" dirty="0" smtClean="0"/>
              <a:t>-tiny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46366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" y="642938"/>
            <a:ext cx="6857999" cy="385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604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561111" y="2196994"/>
            <a:ext cx="5821505" cy="13066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_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huấn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luyện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model YOLO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trên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darknet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ta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bức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png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jpg, jpeg)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annotation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chúng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350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txt).</a:t>
            </a:r>
          </a:p>
          <a:p>
            <a:pPr>
              <a:lnSpc>
                <a:spcPct val="150000"/>
              </a:lnSpc>
            </a:pPr>
            <a:r>
              <a:rPr lang="en-US" sz="1350" dirty="0">
                <a:solidFill>
                  <a:schemeClr val="bg1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_</a:t>
            </a:r>
            <a:endParaRPr lang="en-US" sz="135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927552" y="752042"/>
            <a:ext cx="5057450" cy="132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5728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33E93F2-D2C2-4C89-83A1-F0A0101E8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6910" y="487656"/>
            <a:ext cx="5321090" cy="3430196"/>
          </a:xfrm>
        </p:spPr>
        <p:txBody>
          <a:bodyPr>
            <a:normAutofit/>
          </a:bodyPr>
          <a:lstStyle/>
          <a:p>
            <a:pPr algn="ctr"/>
            <a:r>
              <a:rPr lang="en-US" sz="4800"/>
              <a:t>Huấn luyện Yolo </a:t>
            </a:r>
            <a:br>
              <a:rPr lang="en-US" sz="4800"/>
            </a:br>
            <a:r>
              <a:rPr lang="en-US" sz="4800"/>
              <a:t>trên Google Colab</a:t>
            </a:r>
          </a:p>
        </p:txBody>
      </p:sp>
    </p:spTree>
    <p:extLst>
      <p:ext uri="{BB962C8B-B14F-4D97-AF65-F5344CB8AC3E}">
        <p14:creationId xmlns:p14="http://schemas.microsoft.com/office/powerpoint/2010/main" val="20483494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9CA2B6B-1EC6-433F-9D09-2E78A475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bước chuẩn bị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7E1F873-6BE5-4CE8-B998-5A8277458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Bước</a:t>
            </a:r>
            <a:r>
              <a:rPr lang="en-US" dirty="0"/>
              <a:t> 1: </a:t>
            </a:r>
            <a:r>
              <a:rPr lang="en-US" dirty="0" err="1"/>
              <a:t>Tải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nén</a:t>
            </a:r>
            <a:r>
              <a:rPr lang="en-US" dirty="0"/>
              <a:t> folder </a:t>
            </a:r>
            <a:r>
              <a:rPr lang="en-US" dirty="0" err="1"/>
              <a:t>darknet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file weight ở </a:t>
            </a:r>
            <a:r>
              <a:rPr lang="en-US" sz="1600" u="sng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sz="1600" u="sng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en-US" sz="1600" u="sng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u="sng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pjreddie</a:t>
            </a:r>
            <a:r>
              <a:rPr lang="en-US" sz="1600" u="sng" dirty="0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600" u="sng" dirty="0" err="1">
                <a:solidFill>
                  <a:schemeClr val="bg2">
                    <a:lumMod val="1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darknet</a:t>
            </a:r>
            <a:r>
              <a:rPr lang="en-US" sz="1600" u="sng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sz="1600" u="sng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</a:t>
            </a:r>
            <a:r>
              <a:rPr lang="en-US" sz="1600" u="sng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pjreddie.com</a:t>
            </a:r>
            <a:r>
              <a:rPr lang="en-US" sz="1600" u="sng" dirty="0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/media/files/</a:t>
            </a:r>
            <a:r>
              <a:rPr lang="en-US" sz="1600" b="1" u="sng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darknet53</a:t>
            </a:r>
            <a:r>
              <a:rPr lang="en-US" sz="1600" u="sng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600" b="1" u="sng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conv</a:t>
            </a:r>
            <a:r>
              <a:rPr lang="en-US" sz="1600" u="sng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.</a:t>
            </a:r>
            <a:r>
              <a:rPr lang="en-US" sz="1600" b="1" u="sng" dirty="0" err="1">
                <a:solidFill>
                  <a:schemeClr val="accent5">
                    <a:lumMod val="20000"/>
                    <a:lumOff val="80000"/>
                  </a:schemeClr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="" xmlns:ahyp="http://schemas.microsoft.com/office/drawing/2018/hyperlinkcolor" val="tx"/>
                    </a:ext>
                  </a:extLst>
                </a:hlinkClick>
              </a:rPr>
              <a:t>74</a:t>
            </a:r>
            <a:endParaRPr lang="en-US" sz="1600" dirty="0">
              <a:solidFill>
                <a:schemeClr val="accent5">
                  <a:lumMod val="20000"/>
                  <a:lumOff val="80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 err="1"/>
              <a:t>Bước</a:t>
            </a:r>
            <a:r>
              <a:rPr lang="en-US" dirty="0"/>
              <a:t> 2: </a:t>
            </a:r>
          </a:p>
          <a:p>
            <a:pPr lvl="1"/>
            <a:r>
              <a:rPr lang="en-US" dirty="0" err="1"/>
              <a:t>Tạo</a:t>
            </a:r>
            <a:r>
              <a:rPr lang="en-US" dirty="0"/>
              <a:t> 2 folder images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smtClean="0"/>
              <a:t>labels </a:t>
            </a:r>
            <a:r>
              <a:rPr lang="en-US" dirty="0" err="1" smtClean="0"/>
              <a:t>trong</a:t>
            </a:r>
            <a:r>
              <a:rPr lang="en-US" dirty="0" smtClean="0"/>
              <a:t> folder data </a:t>
            </a:r>
            <a:r>
              <a:rPr lang="en-US" dirty="0" err="1" smtClean="0"/>
              <a:t>chứa</a:t>
            </a:r>
            <a:r>
              <a:rPr lang="en-US" dirty="0" smtClean="0"/>
              <a:t> </a:t>
            </a:r>
            <a:r>
              <a:rPr lang="en-US" dirty="0" err="1" smtClean="0"/>
              <a:t>trong</a:t>
            </a:r>
            <a:r>
              <a:rPr lang="en-US" dirty="0" smtClean="0"/>
              <a:t> </a:t>
            </a:r>
            <a:r>
              <a:rPr lang="en-US" dirty="0" err="1" smtClean="0"/>
              <a:t>thư</a:t>
            </a:r>
            <a:r>
              <a:rPr lang="en-US" dirty="0" smtClean="0"/>
              <a:t> </a:t>
            </a:r>
            <a:r>
              <a:rPr lang="en-US" dirty="0" err="1" smtClean="0"/>
              <a:t>mục</a:t>
            </a:r>
            <a:r>
              <a:rPr lang="en-US" dirty="0" smtClean="0"/>
              <a:t> </a:t>
            </a:r>
            <a:r>
              <a:rPr lang="en-US" dirty="0" err="1" smtClean="0"/>
              <a:t>darknet</a:t>
            </a:r>
            <a:r>
              <a:rPr lang="en-US" dirty="0" smtClean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chứa</a:t>
            </a:r>
            <a:r>
              <a:rPr lang="en-US" dirty="0"/>
              <a:t> </a:t>
            </a:r>
            <a:r>
              <a:rPr lang="en-US" dirty="0" err="1"/>
              <a:t>ảnh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file .txt label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huấn</a:t>
            </a:r>
            <a:r>
              <a:rPr lang="en-US" dirty="0"/>
              <a:t> </a:t>
            </a:r>
            <a:r>
              <a:rPr lang="en-US" dirty="0" err="1"/>
              <a:t>luyện</a:t>
            </a:r>
            <a:endParaRPr lang="en-US" dirty="0"/>
          </a:p>
          <a:p>
            <a:pPr lvl="1"/>
            <a:r>
              <a:rPr lang="en-US" dirty="0"/>
              <a:t>Copy 2 folder </a:t>
            </a:r>
            <a:r>
              <a:rPr lang="en-US" dirty="0" err="1"/>
              <a:t>vào</a:t>
            </a:r>
            <a:r>
              <a:rPr lang="en-US" dirty="0"/>
              <a:t> folder data </a:t>
            </a:r>
            <a:r>
              <a:rPr lang="en-US" dirty="0" err="1"/>
              <a:t>của</a:t>
            </a:r>
            <a:r>
              <a:rPr lang="en-US" dirty="0"/>
              <a:t> folder </a:t>
            </a:r>
            <a:r>
              <a:rPr lang="en-US" dirty="0" err="1"/>
              <a:t>darknet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8867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9CA2B6B-1EC6-433F-9D09-2E78A475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bước chuẩn bị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7E1F873-6BE5-4CE8-B998-5A8277458E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Bước 3: Trong folder darknet tạo các file</a:t>
            </a:r>
          </a:p>
          <a:p>
            <a:pPr lvl="1"/>
            <a:r>
              <a:rPr lang="en-US"/>
              <a:t>Yolo.names</a:t>
            </a:r>
          </a:p>
          <a:p>
            <a:pPr lvl="1"/>
            <a:r>
              <a:rPr lang="en-US"/>
              <a:t>Yolo.data</a:t>
            </a:r>
          </a:p>
          <a:p>
            <a:pPr marL="685800" lvl="2" indent="0">
              <a:buNone/>
            </a:pPr>
            <a:endParaRPr lang="en-US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19290C79-9476-4C02-95FF-49A24FB53B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4119" y="2571750"/>
            <a:ext cx="2103652" cy="1187647"/>
          </a:xfrm>
          <a:prstGeom prst="rect">
            <a:avLst/>
          </a:prstGeom>
        </p:spPr>
      </p:pic>
      <p:pic>
        <p:nvPicPr>
          <p:cNvPr id="5" name="Picture 9">
            <a:extLst>
              <a:ext uri="{FF2B5EF4-FFF2-40B4-BE49-F238E27FC236}">
                <a16:creationId xmlns:a16="http://schemas.microsoft.com/office/drawing/2014/main" id="{76ADC068-008F-406E-BE48-193B094E4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851" y="2571750"/>
            <a:ext cx="2012231" cy="1187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615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9CA2B6B-1EC6-433F-9D09-2E78A475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bước chuẩn bị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7E1F873-6BE5-4CE8-B998-5A8277458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050" y="1260986"/>
            <a:ext cx="5314950" cy="3508626"/>
          </a:xfrm>
        </p:spPr>
        <p:txBody>
          <a:bodyPr/>
          <a:lstStyle/>
          <a:p>
            <a:r>
              <a:rPr lang="en-US">
                <a:latin typeface="+mj-lt"/>
              </a:rPr>
              <a:t>Bước 3: </a:t>
            </a:r>
          </a:p>
          <a:p>
            <a:pPr lvl="1"/>
            <a:r>
              <a:rPr lang="en-US">
                <a:latin typeface="+mj-lt"/>
              </a:rPr>
              <a:t>Tạo 2 file train.txt và val.txt chứa đường dẫn đến các ảnh cần huấn luyện và validate</a:t>
            </a:r>
          </a:p>
          <a:p>
            <a:pPr lvl="2"/>
            <a:r>
              <a:rPr lang="en-US" sz="16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Vào cmd, chọn đường dẫn chứa thư mục chứa ảnh huấn luyện rồi gõ lệnh: dir /s /b &gt; main.txt</a:t>
            </a:r>
          </a:p>
          <a:p>
            <a:pPr lvl="2"/>
            <a:r>
              <a:rPr lang="en-US" sz="16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Sau đó, chạy đoạn lệnh sau:</a:t>
            </a:r>
            <a:endParaRPr lang="en-US" sz="140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2"/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583382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9CA2B6B-1EC6-433F-9D09-2E78A475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bước chuẩn bị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7E1F873-6BE5-4CE8-B998-5A8277458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050" y="1260986"/>
            <a:ext cx="5314950" cy="3882514"/>
          </a:xfrm>
        </p:spPr>
        <p:txBody>
          <a:bodyPr>
            <a:normAutofit fontScale="92500" lnSpcReduction="20000"/>
          </a:bodyPr>
          <a:lstStyle/>
          <a:p>
            <a:r>
              <a:rPr lang="en-US" sz="2300">
                <a:latin typeface="+mj-lt"/>
              </a:rPr>
              <a:t>Bước 3: </a:t>
            </a:r>
          </a:p>
          <a:p>
            <a:pPr marL="342900" lvl="1" indent="0">
              <a:buNone/>
            </a:pPr>
            <a:r>
              <a:rPr lang="en-US" sz="1800" b="1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import numpy as np</a:t>
            </a:r>
          </a:p>
          <a:p>
            <a:pPr marL="342900" lvl="1" indent="0">
              <a:buNone/>
            </a:pPr>
            <a:r>
              <a:rPr lang="en-US" sz="1800" b="1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 = open("main.txt", "r") </a:t>
            </a:r>
          </a:p>
          <a:p>
            <a:pPr marL="342900" lvl="1" indent="0">
              <a:buNone/>
            </a:pPr>
            <a:r>
              <a:rPr lang="en-US" sz="1800" b="1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 = main.readlines()</a:t>
            </a:r>
          </a:p>
          <a:p>
            <a:pPr marL="342900" lvl="1" indent="0">
              <a:buNone/>
            </a:pPr>
            <a:r>
              <a:rPr lang="en-US" sz="1800" b="1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valid_nums= np.random.randint(0,len(L),len(L)//5)</a:t>
            </a:r>
            <a:endParaRPr lang="en-US" sz="18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1" indent="0">
              <a:buNone/>
            </a:pPr>
            <a:r>
              <a:rPr lang="en-US" sz="1800" b="1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 = open("train.txt", "w")</a:t>
            </a:r>
          </a:p>
          <a:p>
            <a:pPr marL="342900" lvl="1" indent="0">
              <a:buNone/>
            </a:pPr>
            <a:r>
              <a:rPr lang="en-US" sz="1800" b="1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 = open(“valid.txt", "w")</a:t>
            </a:r>
          </a:p>
          <a:p>
            <a:pPr marL="342900" lvl="1" indent="0">
              <a:buNone/>
            </a:pPr>
            <a:r>
              <a:rPr lang="en-US" sz="1800" b="1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for i in range(len(L)):</a:t>
            </a:r>
          </a:p>
          <a:p>
            <a:pPr marL="342900" lvl="1" indent="0">
              <a:buNone/>
            </a:pPr>
            <a:r>
              <a:rPr lang="en-US" sz="1800" b="1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if i not in valid_nums:</a:t>
            </a:r>
          </a:p>
          <a:p>
            <a:pPr marL="342900" lvl="1" indent="0">
              <a:buNone/>
            </a:pPr>
            <a:r>
              <a:rPr lang="en-US" sz="1800" b="1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train.write(L[i])</a:t>
            </a:r>
          </a:p>
          <a:p>
            <a:pPr marL="342900" lvl="1" indent="0">
              <a:buNone/>
            </a:pPr>
            <a:r>
              <a:rPr lang="en-US" sz="1800" b="1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else:</a:t>
            </a:r>
          </a:p>
          <a:p>
            <a:pPr marL="342900" lvl="1" indent="0">
              <a:buNone/>
            </a:pPr>
            <a:r>
              <a:rPr lang="en-US" sz="1800" b="1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valid.write(L[j])</a:t>
            </a:r>
          </a:p>
          <a:p>
            <a:pPr marL="342900" lvl="1" indent="0">
              <a:buNone/>
            </a:pPr>
            <a:r>
              <a:rPr lang="en-US" sz="1800" b="1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valid.close()</a:t>
            </a:r>
          </a:p>
          <a:p>
            <a:pPr marL="342900" lvl="1" indent="0">
              <a:buNone/>
            </a:pPr>
            <a:r>
              <a:rPr lang="en-US" sz="1800" b="1" i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train.close()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85800" lvl="2" indent="0">
              <a:buNone/>
            </a:pPr>
            <a:endParaRPr lang="en-US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62747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9CA2B6B-1EC6-433F-9D09-2E78A475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bước chuẩn bị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7E1F873-6BE5-4CE8-B998-5A8277458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050" y="1260986"/>
            <a:ext cx="5314950" cy="3882514"/>
          </a:xfrm>
        </p:spPr>
        <p:txBody>
          <a:bodyPr>
            <a:normAutofit/>
          </a:bodyPr>
          <a:lstStyle/>
          <a:p>
            <a:r>
              <a:rPr lang="en-US" sz="2300">
                <a:latin typeface="+mj-lt"/>
              </a:rPr>
              <a:t>Lưu ý: chỉ giữ phần từ data trở về sau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CC09327-F9D9-4333-8A90-BD34A69DFB6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83865" y="1860769"/>
            <a:ext cx="3270250" cy="2491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31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9CA2B6B-1EC6-433F-9D09-2E78A475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bước chuẩn bị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7E1F873-6BE5-4CE8-B998-5A8277458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050" y="1260986"/>
            <a:ext cx="5314950" cy="3882514"/>
          </a:xfrm>
        </p:spPr>
        <p:txBody>
          <a:bodyPr>
            <a:noAutofit/>
          </a:bodyPr>
          <a:lstStyle/>
          <a:p>
            <a:r>
              <a:rPr lang="en-US" dirty="0" err="1">
                <a:latin typeface="+mj-lt"/>
              </a:rPr>
              <a:t>Bước</a:t>
            </a:r>
            <a:r>
              <a:rPr lang="en-US" dirty="0">
                <a:latin typeface="+mj-lt"/>
              </a:rPr>
              <a:t> 4: </a:t>
            </a:r>
            <a:r>
              <a:rPr lang="en-US" sz="2000" dirty="0" err="1">
                <a:latin typeface="+mj-lt"/>
              </a:rPr>
              <a:t>Mở</a:t>
            </a:r>
            <a:r>
              <a:rPr lang="en-US" sz="2000" dirty="0">
                <a:latin typeface="+mj-lt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Makefile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darknet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 GPU = 1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nhằm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tận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train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bằng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GPU</a:t>
            </a:r>
            <a:endParaRPr lang="en-US" sz="20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5: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US" sz="20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yolov3-tiny.config</a:t>
            </a:r>
            <a:r>
              <a:rPr lang="en-US" sz="20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/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darknet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20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cfg</a:t>
            </a:r>
            <a:r>
              <a:rPr lang="en-US" sz="20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endParaRPr lang="en-US" sz="20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max batches (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vòng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lặp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huấn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luyện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500200 </a:t>
            </a:r>
            <a:endParaRPr lang="en-US" sz="16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burn in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100</a:t>
            </a:r>
          </a:p>
          <a:p>
            <a:pPr lvl="1"/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steps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400000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6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450000</a:t>
            </a:r>
            <a:endParaRPr lang="en-US" sz="16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en-US" sz="16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127,171</a:t>
            </a:r>
            <a:r>
              <a:rPr lang="en-US" sz="160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filters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27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theo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công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(class + 5)*3 </a:t>
            </a:r>
            <a:endParaRPr lang="en-US" sz="16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/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dòng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135,177</a:t>
            </a:r>
            <a:r>
              <a:rPr lang="en-US" sz="16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classes = 4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4 class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huấn</a:t>
            </a:r>
            <a:r>
              <a:rPr lang="en-US" sz="16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luyện</a:t>
            </a:r>
            <a:endParaRPr lang="en-US" sz="21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895060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9CA2B6B-1EC6-433F-9D09-2E78A475B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Các bước chuẩn bị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7E1F873-6BE5-4CE8-B998-5A8277458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050" y="1260986"/>
            <a:ext cx="5314950" cy="388251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>
                <a:latin typeface="+mj-lt"/>
              </a:rPr>
              <a:t>Bước 6: </a:t>
            </a:r>
            <a:r>
              <a:rPr lang="en-US" sz="200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en-US" sz="20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ở file detector.c trong thư mục /darknet/examples/</a:t>
            </a:r>
          </a:p>
          <a:p>
            <a:pPr lvl="1">
              <a:lnSpc>
                <a:spcPct val="150000"/>
              </a:lnSpc>
              <a:spcBef>
                <a:spcPts val="0"/>
              </a:spcBef>
            </a:pPr>
            <a:r>
              <a:rPr lang="en-US" sz="18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Tại dòng 138 sửa lại điều kiện trong if thành:</a:t>
            </a:r>
          </a:p>
          <a:p>
            <a:pPr lvl="2">
              <a:lnSpc>
                <a:spcPct val="150000"/>
              </a:lnSpc>
              <a:spcBef>
                <a:spcPts val="0"/>
              </a:spcBef>
            </a:pPr>
            <a:r>
              <a:rPr lang="nn-NO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i%1000==0 || (i &lt; 1000 &amp;&amp; i%100 == 0)</a:t>
            </a:r>
            <a:endParaRPr lang="en-US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nn-NO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Bước 7: </a:t>
            </a:r>
            <a:r>
              <a:rPr lang="nn-NO" sz="20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Nén thư mục darknet lại và upload lên google drive </a:t>
            </a:r>
            <a:endParaRPr lang="en-US" sz="200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Bước 8: </a:t>
            </a:r>
            <a:r>
              <a:rPr lang="en-US" sz="200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Trên google drive, trong thư mục chứa file vừa upload, tạo thư mục backup</a:t>
            </a:r>
            <a:endParaRPr lang="en-US" sz="210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16196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NỘI DUNG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Cấu</a:t>
            </a:r>
            <a:r>
              <a:rPr lang="en-US" dirty="0"/>
              <a:t> </a:t>
            </a:r>
            <a:r>
              <a:rPr lang="en-US" dirty="0" err="1"/>
              <a:t>hình</a:t>
            </a:r>
            <a:r>
              <a:rPr lang="en-US" dirty="0"/>
              <a:t> </a:t>
            </a:r>
            <a:r>
              <a:rPr lang="en-US" dirty="0" err="1"/>
              <a:t>cho</a:t>
            </a:r>
            <a:r>
              <a:rPr lang="en-US" dirty="0"/>
              <a:t> Raspberry Pi</a:t>
            </a:r>
          </a:p>
          <a:p>
            <a:r>
              <a:rPr lang="en-US" dirty="0" err="1"/>
              <a:t>Tập</a:t>
            </a:r>
            <a:r>
              <a:rPr lang="en-US" dirty="0"/>
              <a:t> </a:t>
            </a:r>
            <a:r>
              <a:rPr lang="en-US" dirty="0" err="1"/>
              <a:t>hợp</a:t>
            </a:r>
            <a:r>
              <a:rPr lang="en-US" dirty="0"/>
              <a:t> </a:t>
            </a:r>
            <a:r>
              <a:rPr lang="en-US" dirty="0" err="1"/>
              <a:t>dữ</a:t>
            </a:r>
            <a:r>
              <a:rPr lang="en-US" dirty="0"/>
              <a:t> </a:t>
            </a:r>
            <a:r>
              <a:rPr lang="en-US" dirty="0" err="1"/>
              <a:t>liệu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đánh</a:t>
            </a:r>
            <a:r>
              <a:rPr lang="en-US" dirty="0"/>
              <a:t> </a:t>
            </a:r>
            <a:r>
              <a:rPr lang="en-US" dirty="0" err="1"/>
              <a:t>nhãn</a:t>
            </a:r>
            <a:endParaRPr lang="en-US" dirty="0"/>
          </a:p>
          <a:p>
            <a:r>
              <a:rPr lang="en-US" dirty="0"/>
              <a:t>Train </a:t>
            </a: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 smtClean="0"/>
              <a:t>Yolov3</a:t>
            </a:r>
            <a:r>
              <a:rPr lang="en-US" dirty="0" smtClean="0"/>
              <a:t>-tiny </a:t>
            </a:r>
            <a:r>
              <a:rPr lang="en-US" dirty="0" err="1"/>
              <a:t>bằng</a:t>
            </a:r>
            <a:r>
              <a:rPr lang="en-US" dirty="0"/>
              <a:t> Google </a:t>
            </a:r>
            <a:r>
              <a:rPr lang="en-US" dirty="0" err="1"/>
              <a:t>Colab</a:t>
            </a:r>
            <a:endParaRPr lang="en-US" dirty="0"/>
          </a:p>
          <a:p>
            <a:r>
              <a:rPr lang="en-US" dirty="0"/>
              <a:t>Demo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3094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BD4C00B-D60C-4C6E-9EAF-32B693F33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Tiến hành huấn luyện 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300354D-868C-4B07-A26F-90C1565CE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050" y="1260986"/>
            <a:ext cx="5314950" cy="3882514"/>
          </a:xfrm>
        </p:spPr>
        <p:txBody>
          <a:bodyPr>
            <a:normAutofit fontScale="92500"/>
          </a:bodyPr>
          <a:lstStyle/>
          <a:p>
            <a:r>
              <a:rPr lang="en-US" dirty="0" err="1">
                <a:latin typeface="+mj-lt"/>
              </a:rPr>
              <a:t>Bước</a:t>
            </a:r>
            <a:r>
              <a:rPr lang="en-US" dirty="0">
                <a:latin typeface="+mj-lt"/>
              </a:rPr>
              <a:t> 1: </a:t>
            </a:r>
            <a:r>
              <a:rPr lang="en-US" dirty="0" err="1">
                <a:latin typeface="+mj-lt"/>
              </a:rPr>
              <a:t>Liên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kết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với</a:t>
            </a:r>
            <a:r>
              <a:rPr lang="en-US" dirty="0">
                <a:latin typeface="+mj-lt"/>
              </a:rPr>
              <a:t> google drive </a:t>
            </a:r>
            <a:r>
              <a:rPr lang="en-US" dirty="0" err="1">
                <a:latin typeface="+mj-lt"/>
              </a:rPr>
              <a:t>và</a:t>
            </a:r>
            <a:r>
              <a:rPr lang="en-US" dirty="0">
                <a:latin typeface="+mj-lt"/>
              </a:rPr>
              <a:t> click </a:t>
            </a:r>
            <a:r>
              <a:rPr lang="en-US" dirty="0" err="1">
                <a:latin typeface="+mj-lt"/>
              </a:rPr>
              <a:t>vào</a:t>
            </a:r>
            <a:r>
              <a:rPr lang="en-US" dirty="0">
                <a:latin typeface="+mj-lt"/>
              </a:rPr>
              <a:t> Runtime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</a:t>
            </a:r>
            <a:r>
              <a:rPr lang="en-US" dirty="0">
                <a:latin typeface="+mj-lt"/>
                <a:cs typeface="Courier New" panose="02070309020205020404" pitchFamily="49" charset="0"/>
              </a:rPr>
              <a:t> Change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→ Runtime Type → Hardware Accelerator → GPU</a:t>
            </a:r>
          </a:p>
          <a:p>
            <a:pPr marL="91440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7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from </a:t>
            </a:r>
            <a:r>
              <a:rPr lang="en-US" sz="17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google.colab</a:t>
            </a:r>
            <a:r>
              <a:rPr lang="en-US" sz="17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import drive</a:t>
            </a:r>
            <a:endParaRPr lang="en-US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914400" marR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7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drive.mount</a:t>
            </a:r>
            <a:r>
              <a:rPr lang="en-US" sz="17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('/content/drive’)</a:t>
            </a:r>
            <a:endParaRPr lang="en-US" sz="1700" b="1" i="1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 err="1">
                <a:latin typeface="+mj-lt"/>
              </a:rPr>
              <a:t>Bước</a:t>
            </a:r>
            <a:r>
              <a:rPr lang="en-US" dirty="0">
                <a:latin typeface="+mj-lt"/>
              </a:rPr>
              <a:t> 2: </a:t>
            </a:r>
            <a:r>
              <a:rPr lang="en-US" dirty="0" err="1">
                <a:latin typeface="+mj-lt"/>
              </a:rPr>
              <a:t>Giải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nén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thư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mục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darknet</a:t>
            </a:r>
            <a:endParaRPr lang="en-US" dirty="0">
              <a:latin typeface="+mj-lt"/>
            </a:endParaRPr>
          </a:p>
          <a:p>
            <a:pPr marL="657225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cd /content/drive/'My Drive</a:t>
            </a:r>
            <a:r>
              <a:rPr lang="en-US" sz="1700" b="1" i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'/</a:t>
            </a:r>
            <a:r>
              <a:rPr lang="en-US" sz="1700" b="1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</a:t>
            </a:r>
            <a:endParaRPr lang="en-US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57225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train_folder</a:t>
            </a:r>
            <a:r>
              <a:rPr lang="en-US" sz="17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= './</a:t>
            </a:r>
            <a:r>
              <a:rPr lang="en-US" sz="17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train_folder</a:t>
            </a:r>
            <a:r>
              <a:rPr lang="en-US" sz="17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</a:t>
            </a:r>
            <a:endParaRPr lang="en-US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57225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!unzip -q </a:t>
            </a:r>
            <a:r>
              <a:rPr lang="en-US" sz="17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darknet.zip</a:t>
            </a:r>
            <a:r>
              <a:rPr lang="en-US" sz="17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-d $</a:t>
            </a:r>
            <a:r>
              <a:rPr lang="en-US" sz="1700" b="1" i="1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train_folder</a:t>
            </a:r>
            <a:endParaRPr lang="en-US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57225" marR="0" inden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700" b="1" i="1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cd /content/drive/'My Drive</a:t>
            </a:r>
            <a:r>
              <a:rPr lang="en-US" sz="1700" b="1" i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'/</a:t>
            </a:r>
            <a:r>
              <a:rPr lang="en-US" sz="1700" b="1" i="1" dirty="0" smtClean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AI</a:t>
            </a:r>
            <a:r>
              <a:rPr lang="en-US" sz="1700" b="1" i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700" b="1" i="1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train_folder</a:t>
            </a:r>
            <a:r>
              <a:rPr lang="en-US" sz="1700" b="1" i="1" dirty="0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700" b="1" i="1" dirty="0" err="1" smtClean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darknet</a:t>
            </a:r>
            <a:endParaRPr lang="en-US" sz="17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0992523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BD4C00B-D60C-4C6E-9EAF-32B693F33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Tiến hành huấn luyện 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300354D-868C-4B07-A26F-90C1565CE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050" y="1260986"/>
            <a:ext cx="5314950" cy="3882514"/>
          </a:xfrm>
        </p:spPr>
        <p:txBody>
          <a:bodyPr>
            <a:normAutofit/>
          </a:bodyPr>
          <a:lstStyle/>
          <a:p>
            <a:r>
              <a:rPr lang="en-US" dirty="0" err="1">
                <a:latin typeface="+mj-lt"/>
              </a:rPr>
              <a:t>Bước</a:t>
            </a:r>
            <a:r>
              <a:rPr lang="en-US" dirty="0">
                <a:latin typeface="+mj-lt"/>
              </a:rPr>
              <a:t> 3: </a:t>
            </a:r>
            <a:r>
              <a:rPr lang="en-US" dirty="0" err="1">
                <a:latin typeface="+mj-lt"/>
              </a:rPr>
              <a:t>Chuyển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định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dạng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một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số</a:t>
            </a:r>
            <a:r>
              <a:rPr lang="en-US" dirty="0">
                <a:latin typeface="+mj-lt"/>
              </a:rPr>
              <a:t> file </a:t>
            </a:r>
            <a:r>
              <a:rPr lang="en-US" dirty="0" err="1">
                <a:latin typeface="+mj-lt"/>
              </a:rPr>
              <a:t>cần</a:t>
            </a:r>
            <a:r>
              <a:rPr lang="en-US" dirty="0">
                <a:latin typeface="+mj-lt"/>
              </a:rPr>
              <a:t> </a:t>
            </a:r>
            <a:r>
              <a:rPr lang="en-US" dirty="0" err="1">
                <a:latin typeface="+mj-lt"/>
              </a:rPr>
              <a:t>thiết</a:t>
            </a:r>
            <a:endParaRPr lang="en-US" dirty="0">
              <a:latin typeface="+mj-lt"/>
            </a:endParaRPr>
          </a:p>
          <a:p>
            <a:pPr marL="657225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r>
              <a:rPr lang="en-US" sz="1400" b="1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sudo</a:t>
            </a:r>
            <a:r>
              <a:rPr lang="en-US" sz="14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apt install </a:t>
            </a:r>
            <a:r>
              <a:rPr lang="en-US" sz="1400" b="1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dos2unix</a:t>
            </a:r>
            <a:endParaRPr lang="en-US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57225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r>
              <a:rPr lang="en-US" sz="1400" b="1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dos2unix</a:t>
            </a:r>
            <a:r>
              <a:rPr lang="en-US" sz="14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b="1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train.txt</a:t>
            </a:r>
            <a:endParaRPr lang="en-US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57225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r>
              <a:rPr lang="en-US" sz="1400" b="1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dos2unix</a:t>
            </a:r>
            <a:r>
              <a:rPr lang="en-US" sz="14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b="1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yolo.data</a:t>
            </a:r>
            <a:endParaRPr lang="en-US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57225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r>
              <a:rPr lang="en-US" sz="1400" b="1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dos2unix</a:t>
            </a:r>
            <a:r>
              <a:rPr lang="en-US" sz="14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b="1" i="1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cfg</a:t>
            </a:r>
            <a:r>
              <a:rPr lang="en-US" sz="1400" b="1" i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400" b="1" i="1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yolov3-tiny.cfg</a:t>
            </a:r>
            <a:r>
              <a:rPr lang="en-US" sz="1400" b="1" i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train.txt</a:t>
            </a:r>
            <a:endParaRPr lang="en-US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4: </a:t>
            </a:r>
            <a:r>
              <a:rPr lang="en-US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biên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endParaRPr lang="en-US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57225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!make clean</a:t>
            </a:r>
            <a:endParaRPr lang="en-US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57225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!make</a:t>
            </a:r>
            <a:endParaRPr lang="en-US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57225" marR="0" inden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r>
              <a:rPr lang="en-US" sz="1400" b="1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chmod</a:t>
            </a:r>
            <a:r>
              <a:rPr lang="en-US" sz="14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+x ./</a:t>
            </a:r>
            <a:r>
              <a:rPr lang="en-US" sz="1400" b="1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darknet</a:t>
            </a:r>
            <a:endParaRPr lang="en-US" sz="1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990520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BD4C00B-D60C-4C6E-9EAF-32B693F33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Tiến hành huấn luyện 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2300354D-868C-4B07-A26F-90C1565CE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050" y="1260986"/>
            <a:ext cx="5314950" cy="388251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dirty="0" err="1" smtClean="0">
                <a:latin typeface="+mj-lt"/>
              </a:rPr>
              <a:t>Bước</a:t>
            </a:r>
            <a:r>
              <a:rPr lang="en-US" dirty="0" smtClean="0">
                <a:latin typeface="+mj-lt"/>
              </a:rPr>
              <a:t> 5</a:t>
            </a:r>
            <a:r>
              <a:rPr lang="en-US" dirty="0">
                <a:latin typeface="+mj-lt"/>
              </a:rPr>
              <a:t>: </a:t>
            </a:r>
            <a:r>
              <a:rPr lang="en-US" sz="1800" dirty="0" err="1">
                <a:latin typeface="+mj-lt"/>
              </a:rPr>
              <a:t>Ch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uyển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backup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folder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darknet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sang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mục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backup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ở google drive</a:t>
            </a:r>
          </a:p>
          <a:p>
            <a:pPr marL="657225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!</a:t>
            </a:r>
            <a:r>
              <a:rPr lang="en-US" sz="1200" b="1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rm</a:t>
            </a:r>
            <a:r>
              <a:rPr lang="en-US" sz="12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/content/drive/'My Drive</a:t>
            </a:r>
            <a:r>
              <a:rPr lang="en-US" sz="1200" b="1" i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'/</a:t>
            </a:r>
            <a:r>
              <a:rPr lang="en-US" sz="1200" b="1" i="1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AI</a:t>
            </a:r>
            <a:r>
              <a:rPr lang="en-US" sz="1200" b="1" i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200" b="1" i="1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train_folder</a:t>
            </a:r>
            <a:r>
              <a:rPr lang="en-US" sz="1200" b="1" i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200" b="1" i="1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darknet</a:t>
            </a:r>
            <a:r>
              <a:rPr lang="en-US" sz="1200" b="1" i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/backup</a:t>
            </a:r>
            <a:r>
              <a:rPr lang="en-US" sz="12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-r</a:t>
            </a:r>
            <a:endParaRPr lang="en-US" sz="12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57225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!ln -s /content/drive/'My Drive</a:t>
            </a:r>
            <a:r>
              <a:rPr lang="en-US" sz="1200" b="1" i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'/</a:t>
            </a:r>
            <a:r>
              <a:rPr lang="en-US" sz="1200" b="1" i="1" dirty="0" smtClean="0"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AI</a:t>
            </a:r>
            <a:r>
              <a:rPr lang="en-US" sz="1200" b="1" i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/backup</a:t>
            </a:r>
            <a:endParaRPr lang="en-US" sz="12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r>
              <a:rPr lang="en-US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6: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load weight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huấn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luyện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657225" marR="0" indent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en-US" sz="14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!./</a:t>
            </a:r>
            <a:r>
              <a:rPr lang="en-US" sz="1400" b="1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darknet</a:t>
            </a:r>
            <a:r>
              <a:rPr lang="en-US" sz="14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detector train </a:t>
            </a:r>
            <a:r>
              <a:rPr lang="en-US" sz="1400" b="1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yolo.data</a:t>
            </a:r>
            <a:r>
              <a:rPr lang="en-US" sz="14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b="1" i="1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cfg</a:t>
            </a:r>
            <a:r>
              <a:rPr lang="en-US" sz="1400" b="1" i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400" b="1" i="1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yolov3-tiny.cfg</a:t>
            </a:r>
            <a:r>
              <a:rPr lang="en-US" sz="14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400" b="1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darknet.conv.74</a:t>
            </a:r>
            <a:r>
              <a:rPr lang="en-US" sz="14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&gt; </a:t>
            </a:r>
            <a:r>
              <a:rPr lang="en-US" sz="1400" b="1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yolov3.log</a:t>
            </a:r>
            <a:endParaRPr lang="en-US" sz="1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54555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CE3DBDE-A385-49F0-931F-C60B2AC6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vài lưu ý 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73DDE10-6279-46C7-923E-1D711D9E1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5229" y="1260986"/>
            <a:ext cx="5792771" cy="3882514"/>
          </a:xfrm>
        </p:spPr>
        <p:txBody>
          <a:bodyPr>
            <a:noAutofit/>
          </a:bodyPr>
          <a:lstStyle/>
          <a:p>
            <a:r>
              <a:rPr lang="en-US" sz="1800" dirty="0" err="1">
                <a:latin typeface="+mj-lt"/>
              </a:rPr>
              <a:t>Quá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trình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huấn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luyện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mất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tổng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cộng</a:t>
            </a:r>
            <a:r>
              <a:rPr lang="en-US" sz="1800" dirty="0">
                <a:latin typeface="+mj-lt"/>
              </a:rPr>
              <a:t> 15 </a:t>
            </a:r>
            <a:r>
              <a:rPr lang="en-US" sz="1800" dirty="0" err="1">
                <a:latin typeface="+mj-lt"/>
              </a:rPr>
              <a:t>giờ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đồng</a:t>
            </a:r>
            <a:r>
              <a:rPr lang="en-US" sz="1800" dirty="0">
                <a:latin typeface="+mj-lt"/>
              </a:rPr>
              <a:t> </a:t>
            </a:r>
            <a:r>
              <a:rPr lang="en-US" sz="1800" dirty="0" err="1">
                <a:latin typeface="+mj-lt"/>
              </a:rPr>
              <a:t>hồ</a:t>
            </a:r>
            <a:endParaRPr lang="en-US" sz="1800" dirty="0">
              <a:latin typeface="+mj-lt"/>
            </a:endParaRPr>
          </a:p>
          <a:p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offline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1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giờ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google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colab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ngắt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vậy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autoclick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click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liên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nút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clear output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tránh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ngắt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endParaRPr lang="en-US" sz="1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12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tiếng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Google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Colab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reset,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vậy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huấn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luyện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3,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riêng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bước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6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sửa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!./</a:t>
            </a:r>
            <a:r>
              <a:rPr lang="en-US" sz="1800" b="1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darknet</a:t>
            </a:r>
            <a:r>
              <a:rPr lang="en-US" sz="18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detector train </a:t>
            </a:r>
            <a:r>
              <a:rPr lang="en-US" sz="1800" b="1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yolo.data</a:t>
            </a:r>
            <a:r>
              <a:rPr lang="en-US" sz="18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b="1" i="1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cfg</a:t>
            </a:r>
            <a:r>
              <a:rPr lang="en-US" sz="1800" b="1" i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en-US" sz="1800" b="1" i="1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yolov3</a:t>
            </a:r>
            <a:r>
              <a:rPr lang="en-US" sz="1800" b="1" i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-tiny.</a:t>
            </a:r>
            <a:r>
              <a:rPr lang="en-US" sz="18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1800" b="1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cfg</a:t>
            </a:r>
            <a:r>
              <a:rPr lang="en-US" sz="18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b="1" i="1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backup/</a:t>
            </a:r>
            <a:r>
              <a:rPr lang="en-US" sz="1800" b="1" i="1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yolov3-tiny_xx00.weights</a:t>
            </a:r>
            <a:r>
              <a:rPr lang="en-US" sz="18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&gt; </a:t>
            </a:r>
            <a:r>
              <a:rPr lang="en-US" sz="1800" b="1" i="1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yolov3.log</a:t>
            </a:r>
            <a:r>
              <a:rPr lang="en-US" sz="1800" b="1" i="1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xxxx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vòng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lặp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(100 200 	… 5000)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Tùy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vòng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lặp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xx00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gần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huấn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luyện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endParaRPr lang="en-US" sz="18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5306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CE3DBDE-A385-49F0-931F-C60B2AC6B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Một vài lưu ý </a:t>
            </a:r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73DDE10-6279-46C7-923E-1D711D9E1F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3050" y="1260986"/>
            <a:ext cx="5314950" cy="3882514"/>
          </a:xfrm>
        </p:spPr>
        <p:txBody>
          <a:bodyPr>
            <a:normAutofit lnSpcReduction="10000"/>
          </a:bodyPr>
          <a:lstStyle/>
          <a:p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Sau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khi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huấn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luyện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mực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backup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file: </a:t>
            </a:r>
            <a:r>
              <a:rPr lang="en-US" sz="1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yolov3-tiny_5000.weights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dự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đoán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video</a:t>
            </a:r>
            <a:endParaRPr lang="en-US" sz="1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File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yolov3.log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đựng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trình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train.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Mỗi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train,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nên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tên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yolov3</a:t>
            </a:r>
            <a:r>
              <a:rPr lang="en-US" sz="180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-tiny(x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).log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x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train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thứ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x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tránh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lỗi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mất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thông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endParaRPr lang="en-US" sz="1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	VD: 5000: 2.138127, 2.116562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avg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0.000010 	rate, 15.093803 seconds, 320000 images</a:t>
            </a:r>
            <a:endParaRPr lang="en-US" sz="1800" dirty="0"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tiến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vẽ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loss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copy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hết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dung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file </a:t>
            </a:r>
            <a:r>
              <a:rPr lang="en-US" sz="1800" dirty="0" err="1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yolov3</a:t>
            </a:r>
            <a:r>
              <a:rPr lang="en-US" sz="1800" dirty="0" smtClean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-tiny(x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).log,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lưu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ý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tránh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trùng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lần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lặp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rồi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thực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phân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vẽ</a:t>
            </a:r>
            <a:r>
              <a:rPr lang="en-US" sz="1800" dirty="0"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graph. </a:t>
            </a:r>
          </a:p>
          <a:p>
            <a:pPr marL="0" indent="0">
              <a:buNone/>
            </a:pP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86560887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0ECF24C9-D898-425E-AC4A-C621A03DC1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3181" y="1479147"/>
            <a:ext cx="4964161" cy="2185206"/>
          </a:xfrm>
        </p:spPr>
        <p:txBody>
          <a:bodyPr/>
          <a:lstStyle/>
          <a:p>
            <a:pPr algn="ctr"/>
            <a:r>
              <a:rPr lang="en-US" sz="9600"/>
              <a:t>DEMO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95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CẤU HÌNH CHO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6911" y="1588677"/>
            <a:ext cx="4983112" cy="2631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B1: </a:t>
            </a:r>
            <a:r>
              <a:rPr lang="en-US" sz="1500" dirty="0" err="1"/>
              <a:t>Tải</a:t>
            </a:r>
            <a:r>
              <a:rPr lang="en-US" sz="1500" dirty="0"/>
              <a:t> Image </a:t>
            </a:r>
            <a:r>
              <a:rPr lang="en-US" sz="1500" dirty="0" err="1"/>
              <a:t>trên</a:t>
            </a:r>
            <a:r>
              <a:rPr lang="en-US" sz="1500" dirty="0"/>
              <a:t> </a:t>
            </a:r>
            <a:r>
              <a:rPr lang="en-US" sz="1500" dirty="0" err="1"/>
              <a:t>trang</a:t>
            </a:r>
            <a:r>
              <a:rPr lang="en-US" sz="1500" dirty="0"/>
              <a:t> </a:t>
            </a:r>
            <a:r>
              <a:rPr lang="en-US" sz="1500" dirty="0" err="1"/>
              <a:t>chủ</a:t>
            </a:r>
            <a:r>
              <a:rPr lang="en-US" sz="1500" dirty="0"/>
              <a:t> Raspberry</a:t>
            </a:r>
          </a:p>
          <a:p>
            <a:pPr marL="0" indent="0">
              <a:buNone/>
            </a:pPr>
            <a:r>
              <a:rPr lang="en-US" sz="1500" i="1" dirty="0"/>
              <a:t>	https://www.raspberrypi.org/downloads/raspbian/</a:t>
            </a:r>
          </a:p>
          <a:p>
            <a:pPr marL="0" indent="0">
              <a:buNone/>
            </a:pPr>
            <a:endParaRPr lang="en-US" sz="1500" i="1" dirty="0"/>
          </a:p>
          <a:p>
            <a:pPr marL="0" indent="0">
              <a:buNone/>
            </a:pPr>
            <a:endParaRPr lang="en-US" sz="1500" dirty="0"/>
          </a:p>
        </p:txBody>
      </p:sp>
      <p:pic>
        <p:nvPicPr>
          <p:cNvPr id="4" name="Picture 3" descr="https://www.notion.so/image/https%3A%2F%2Fs3-us-west-2.amazonaws.com%2Fsecure.notion-static.com%2Fa20b0956-7631-42f8-acf8-2cbe0842fe70%2FUntitled.png?table=block&amp;id=e6b7be4b-d5fb-424e-b553-ed8c28b1c78a&amp;width=1530&amp;userId=&amp;cache=v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432" y="2188894"/>
            <a:ext cx="2862406" cy="19059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16199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CẤU HÌNH CHO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500" dirty="0"/>
              <a:t>B2: </a:t>
            </a:r>
            <a:r>
              <a:rPr lang="en-US" sz="1500" dirty="0" err="1"/>
              <a:t>sử</a:t>
            </a:r>
            <a:r>
              <a:rPr lang="en-US" sz="1500" dirty="0"/>
              <a:t> </a:t>
            </a:r>
            <a:r>
              <a:rPr lang="en-US" sz="1500" dirty="0" err="1"/>
              <a:t>dụng</a:t>
            </a:r>
            <a:r>
              <a:rPr lang="en-US" sz="1500" dirty="0"/>
              <a:t> </a:t>
            </a:r>
            <a:r>
              <a:rPr lang="en-US" sz="1500" dirty="0" err="1"/>
              <a:t>phần</a:t>
            </a:r>
            <a:r>
              <a:rPr lang="en-US" sz="1500" dirty="0"/>
              <a:t> </a:t>
            </a:r>
            <a:r>
              <a:rPr lang="en-US" sz="1500" dirty="0" err="1"/>
              <a:t>mềm</a:t>
            </a:r>
            <a:r>
              <a:rPr lang="en-US" sz="1500" dirty="0"/>
              <a:t> Win32 Disk Imager </a:t>
            </a:r>
            <a:r>
              <a:rPr lang="en-US" sz="1500" dirty="0" err="1"/>
              <a:t>để</a:t>
            </a:r>
            <a:r>
              <a:rPr lang="en-US" sz="1500" dirty="0"/>
              <a:t> flash image </a:t>
            </a:r>
            <a:r>
              <a:rPr lang="en-US" sz="1500" dirty="0" err="1"/>
              <a:t>xuống</a:t>
            </a:r>
            <a:r>
              <a:rPr lang="en-US" sz="1500" dirty="0"/>
              <a:t> SD card.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https://www.notion.so/image/https%3A%2F%2Fs3-us-west-2.amazonaws.com%2Fsecure.notion-static.com%2F784d6734-3a8b-49b4-aaa6-c1b17bdaa374%2FUntitled.png?table=block&amp;id=f060503c-e494-4010-8888-ef64f290396b&amp;width=970&amp;userId=&amp;cache=v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19" y="2141792"/>
            <a:ext cx="2824925" cy="20261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6073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911" y="702376"/>
            <a:ext cx="4964161" cy="539495"/>
          </a:xfrm>
        </p:spPr>
        <p:txBody>
          <a:bodyPr/>
          <a:lstStyle/>
          <a:p>
            <a:r>
              <a:rPr lang="en-US" dirty="0"/>
              <a:t>CẤU HÌNH CHO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089" y="1241870"/>
            <a:ext cx="5822074" cy="3258693"/>
          </a:xfrm>
        </p:spPr>
        <p:txBody>
          <a:bodyPr/>
          <a:lstStyle/>
          <a:p>
            <a:pPr marL="0" indent="0">
              <a:buNone/>
            </a:pPr>
            <a:r>
              <a:rPr lang="en-US" sz="1125" dirty="0"/>
              <a:t>B3: enable UART </a:t>
            </a:r>
            <a:r>
              <a:rPr lang="en-US" sz="1125" dirty="0" err="1"/>
              <a:t>trên</a:t>
            </a:r>
            <a:r>
              <a:rPr lang="en-US" sz="1125" dirty="0"/>
              <a:t> board Raspberry Pi </a:t>
            </a:r>
          </a:p>
          <a:p>
            <a:pPr marL="0" indent="0">
              <a:buNone/>
            </a:pPr>
            <a:r>
              <a:rPr lang="en-US" sz="1125" dirty="0"/>
              <a:t>     - Sau </a:t>
            </a:r>
            <a:r>
              <a:rPr lang="en-US" sz="1125" dirty="0" err="1"/>
              <a:t>khi</a:t>
            </a:r>
            <a:r>
              <a:rPr lang="en-US" sz="1125" dirty="0"/>
              <a:t> flash image </a:t>
            </a:r>
            <a:r>
              <a:rPr lang="en-US" sz="1125" dirty="0" err="1"/>
              <a:t>vào</a:t>
            </a:r>
            <a:r>
              <a:rPr lang="en-US" sz="1125" dirty="0"/>
              <a:t> </a:t>
            </a:r>
            <a:r>
              <a:rPr lang="en-US" sz="1125" dirty="0" err="1"/>
              <a:t>thẻ</a:t>
            </a:r>
            <a:r>
              <a:rPr lang="en-US" sz="1125" dirty="0"/>
              <a:t> SD, </a:t>
            </a:r>
            <a:r>
              <a:rPr lang="en-US" sz="1125" dirty="0" err="1"/>
              <a:t>truy</a:t>
            </a:r>
            <a:r>
              <a:rPr lang="en-US" sz="1125" dirty="0"/>
              <a:t> </a:t>
            </a:r>
            <a:r>
              <a:rPr lang="en-US" sz="1125" dirty="0" err="1"/>
              <a:t>cập</a:t>
            </a:r>
            <a:r>
              <a:rPr lang="en-US" sz="1125" dirty="0"/>
              <a:t> </a:t>
            </a:r>
            <a:r>
              <a:rPr lang="en-US" sz="1125" dirty="0" err="1"/>
              <a:t>vào</a:t>
            </a:r>
            <a:r>
              <a:rPr lang="en-US" sz="1125" dirty="0"/>
              <a:t> </a:t>
            </a:r>
            <a:r>
              <a:rPr lang="en-US" sz="1125" dirty="0" err="1"/>
              <a:t>thư</a:t>
            </a:r>
            <a:r>
              <a:rPr lang="en-US" sz="1125" dirty="0"/>
              <a:t> </a:t>
            </a:r>
            <a:r>
              <a:rPr lang="en-US" sz="1125" dirty="0" err="1"/>
              <a:t>mục</a:t>
            </a:r>
            <a:r>
              <a:rPr lang="en-US" sz="1125" dirty="0"/>
              <a:t> /boot </a:t>
            </a:r>
            <a:r>
              <a:rPr lang="en-US" sz="1125" dirty="0" err="1"/>
              <a:t>trong</a:t>
            </a:r>
            <a:r>
              <a:rPr lang="en-US" sz="1125" dirty="0"/>
              <a:t> </a:t>
            </a:r>
            <a:r>
              <a:rPr lang="en-US" sz="1125" dirty="0" err="1"/>
              <a:t>thẻ</a:t>
            </a:r>
            <a:r>
              <a:rPr lang="en-US" sz="1125" dirty="0"/>
              <a:t> SD</a:t>
            </a:r>
          </a:p>
          <a:p>
            <a:pPr marL="0" indent="0">
              <a:buNone/>
            </a:pPr>
            <a:r>
              <a:rPr lang="en-US" sz="1125" dirty="0"/>
              <a:t>     - </a:t>
            </a:r>
            <a:r>
              <a:rPr lang="en-US" sz="1125" dirty="0" err="1"/>
              <a:t>Mở</a:t>
            </a:r>
            <a:r>
              <a:rPr lang="en-US" sz="1125" dirty="0"/>
              <a:t> file config.txt, </a:t>
            </a:r>
            <a:r>
              <a:rPr lang="en-US" sz="1125" dirty="0" err="1"/>
              <a:t>thêm</a:t>
            </a:r>
            <a:r>
              <a:rPr lang="en-US" sz="1125" dirty="0"/>
              <a:t> 1 </a:t>
            </a:r>
            <a:r>
              <a:rPr lang="en-US" sz="1125" dirty="0" err="1"/>
              <a:t>dòng</a:t>
            </a:r>
            <a:r>
              <a:rPr lang="en-US" sz="1125" dirty="0"/>
              <a:t> </a:t>
            </a:r>
            <a:r>
              <a:rPr lang="en-US" sz="1125" dirty="0" err="1"/>
              <a:t>lệnh</a:t>
            </a:r>
            <a:r>
              <a:rPr lang="en-US" sz="1125" dirty="0"/>
              <a:t> </a:t>
            </a:r>
            <a:r>
              <a:rPr lang="en-US" sz="1125" dirty="0" err="1"/>
              <a:t>này</a:t>
            </a:r>
            <a:r>
              <a:rPr lang="en-US" sz="1125" dirty="0"/>
              <a:t> </a:t>
            </a:r>
            <a:r>
              <a:rPr lang="en-US" sz="1125" dirty="0" err="1"/>
              <a:t>vào</a:t>
            </a:r>
            <a:r>
              <a:rPr lang="en-US" sz="1125" dirty="0"/>
              <a:t> </a:t>
            </a:r>
            <a:r>
              <a:rPr lang="en-US" sz="1125" dirty="0" err="1"/>
              <a:t>cuối</a:t>
            </a:r>
            <a:r>
              <a:rPr lang="en-US" sz="1125" dirty="0"/>
              <a:t> file, </a:t>
            </a:r>
            <a:r>
              <a:rPr lang="en-US" sz="1125" dirty="0" err="1"/>
              <a:t>và</a:t>
            </a:r>
            <a:r>
              <a:rPr lang="en-US" sz="1125" dirty="0"/>
              <a:t> save </a:t>
            </a:r>
            <a:r>
              <a:rPr lang="en-US" sz="1125" dirty="0" err="1"/>
              <a:t>lại</a:t>
            </a:r>
            <a:endParaRPr lang="en-US" sz="1125" dirty="0"/>
          </a:p>
          <a:p>
            <a:pPr marL="0" indent="0">
              <a:buNone/>
            </a:pPr>
            <a:r>
              <a:rPr lang="en-US" sz="1125" dirty="0"/>
              <a:t>		</a:t>
            </a:r>
            <a:r>
              <a:rPr lang="en-US" sz="1125" b="1" dirty="0" err="1"/>
              <a:t>enable_uart</a:t>
            </a:r>
            <a:r>
              <a:rPr lang="en-US" sz="1125" b="1" dirty="0"/>
              <a:t>=1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https://www.notion.so/image/https%3A%2F%2Fs3-us-west-2.amazonaws.com%2Fsecure.notion-static.com%2F8b2ff20f-1b92-482f-86da-1cc29b80489a%2FUntitled.png?table=block&amp;id=d8bb55fa-cb62-4918-a3b6-deb7207a4049&amp;width=1530&amp;userId=&amp;cache=v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264" y="2095643"/>
            <a:ext cx="3843338" cy="228261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76840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911" y="642940"/>
            <a:ext cx="4964161" cy="480059"/>
          </a:xfrm>
        </p:spPr>
        <p:txBody>
          <a:bodyPr>
            <a:normAutofit fontScale="90000"/>
          </a:bodyPr>
          <a:lstStyle/>
          <a:p>
            <a:r>
              <a:rPr lang="en-US" dirty="0"/>
              <a:t>CẤU HÌNH CHO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6698" y="1090994"/>
            <a:ext cx="5529466" cy="3310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B4: </a:t>
            </a:r>
            <a:r>
              <a:rPr lang="en-US" sz="1200" dirty="0" err="1"/>
              <a:t>Kết</a:t>
            </a:r>
            <a:r>
              <a:rPr lang="en-US" sz="1200" dirty="0"/>
              <a:t> </a:t>
            </a:r>
            <a:r>
              <a:rPr lang="en-US" sz="1200" dirty="0" err="1"/>
              <a:t>nối</a:t>
            </a:r>
            <a:r>
              <a:rPr lang="en-US" sz="1200" dirty="0"/>
              <a:t> board Pi qua </a:t>
            </a:r>
            <a:r>
              <a:rPr lang="en-US" sz="1200" dirty="0" err="1"/>
              <a:t>cổng</a:t>
            </a:r>
            <a:r>
              <a:rPr lang="en-US" sz="1200" dirty="0"/>
              <a:t> Serial </a:t>
            </a:r>
            <a:r>
              <a:rPr lang="en-US" sz="1200" dirty="0" err="1"/>
              <a:t>để</a:t>
            </a:r>
            <a:r>
              <a:rPr lang="en-US" sz="1200" dirty="0"/>
              <a:t> </a:t>
            </a:r>
            <a:r>
              <a:rPr lang="en-US" sz="1200" dirty="0" err="1"/>
              <a:t>tìm</a:t>
            </a:r>
            <a:r>
              <a:rPr lang="en-US" sz="1200" dirty="0"/>
              <a:t> </a:t>
            </a:r>
            <a:r>
              <a:rPr lang="en-US" sz="1200" dirty="0" err="1"/>
              <a:t>địa</a:t>
            </a:r>
            <a:r>
              <a:rPr lang="en-US" sz="1200" dirty="0"/>
              <a:t> </a:t>
            </a:r>
            <a:r>
              <a:rPr lang="en-US" sz="1200" dirty="0" err="1"/>
              <a:t>chỉ</a:t>
            </a:r>
            <a:r>
              <a:rPr lang="en-US" sz="1200" dirty="0"/>
              <a:t> IP </a:t>
            </a:r>
            <a:r>
              <a:rPr lang="en-US" sz="1200" dirty="0" err="1"/>
              <a:t>của</a:t>
            </a:r>
            <a:r>
              <a:rPr lang="en-US" sz="1200" dirty="0"/>
              <a:t> board Pi </a:t>
            </a:r>
            <a:r>
              <a:rPr lang="en-US" sz="1200" dirty="0" err="1"/>
              <a:t>sau</a:t>
            </a:r>
            <a:r>
              <a:rPr lang="en-US" sz="1200" dirty="0"/>
              <a:t> </a:t>
            </a:r>
            <a:r>
              <a:rPr lang="en-US" sz="1200" dirty="0" err="1"/>
              <a:t>khi</a:t>
            </a:r>
            <a:r>
              <a:rPr lang="en-US" sz="1200" dirty="0"/>
              <a:t> board Pi </a:t>
            </a:r>
            <a:r>
              <a:rPr lang="en-US" sz="1200" dirty="0" err="1"/>
              <a:t>đã</a:t>
            </a:r>
            <a:r>
              <a:rPr lang="en-US" sz="1200" dirty="0"/>
              <a:t> </a:t>
            </a:r>
            <a:r>
              <a:rPr lang="en-US" sz="1200" dirty="0" err="1"/>
              <a:t>kết</a:t>
            </a:r>
            <a:r>
              <a:rPr lang="en-US" sz="1200" dirty="0"/>
              <a:t> </a:t>
            </a:r>
            <a:r>
              <a:rPr lang="en-US" sz="1200" dirty="0" err="1"/>
              <a:t>nối</a:t>
            </a:r>
            <a:r>
              <a:rPr lang="en-US" sz="1200" dirty="0"/>
              <a:t> </a:t>
            </a:r>
            <a:r>
              <a:rPr lang="en-US" sz="1200" dirty="0" err="1"/>
              <a:t>với</a:t>
            </a:r>
            <a:r>
              <a:rPr lang="en-US" sz="1200" dirty="0"/>
              <a:t> </a:t>
            </a:r>
            <a:r>
              <a:rPr lang="en-US" sz="1200" dirty="0" err="1"/>
              <a:t>mạng</a:t>
            </a:r>
            <a:r>
              <a:rPr lang="en-US" sz="1200" dirty="0"/>
              <a:t> </a:t>
            </a:r>
            <a:r>
              <a:rPr lang="en-US" sz="1200" dirty="0" err="1"/>
              <a:t>Wifi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- B4.1: </a:t>
            </a:r>
            <a:r>
              <a:rPr lang="en-US" sz="1200" dirty="0" err="1"/>
              <a:t>cài</a:t>
            </a:r>
            <a:r>
              <a:rPr lang="en-US" sz="1200" dirty="0"/>
              <a:t> </a:t>
            </a:r>
            <a:r>
              <a:rPr lang="en-US" sz="1200" dirty="0" err="1"/>
              <a:t>đặt</a:t>
            </a:r>
            <a:r>
              <a:rPr lang="en-US" sz="1200" dirty="0"/>
              <a:t> </a:t>
            </a:r>
            <a:r>
              <a:rPr lang="en-US" sz="1200" dirty="0" err="1"/>
              <a:t>phần</a:t>
            </a:r>
            <a:r>
              <a:rPr lang="en-US" sz="1200" dirty="0"/>
              <a:t> </a:t>
            </a:r>
            <a:r>
              <a:rPr lang="en-US" sz="1200" dirty="0" err="1"/>
              <a:t>mềm</a:t>
            </a:r>
            <a:r>
              <a:rPr lang="en-US" sz="1200" dirty="0"/>
              <a:t> </a:t>
            </a:r>
            <a:r>
              <a:rPr lang="en-US" sz="1200" dirty="0" err="1"/>
              <a:t>PuTTY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- B4.2: </a:t>
            </a:r>
            <a:r>
              <a:rPr lang="en-US" sz="1200" dirty="0" err="1"/>
              <a:t>Kết</a:t>
            </a:r>
            <a:r>
              <a:rPr lang="en-US" sz="1200" dirty="0"/>
              <a:t> </a:t>
            </a:r>
            <a:r>
              <a:rPr lang="en-US" sz="1200" dirty="0" err="1"/>
              <a:t>nối</a:t>
            </a:r>
            <a:r>
              <a:rPr lang="en-US" sz="1200" dirty="0"/>
              <a:t> board Pi </a:t>
            </a:r>
            <a:r>
              <a:rPr lang="en-US" sz="1200" dirty="0" err="1"/>
              <a:t>với</a:t>
            </a:r>
            <a:r>
              <a:rPr lang="en-US" sz="1200" dirty="0"/>
              <a:t> PC qua </a:t>
            </a:r>
            <a:r>
              <a:rPr lang="en-US" sz="1200" dirty="0" err="1"/>
              <a:t>mạch</a:t>
            </a:r>
            <a:r>
              <a:rPr lang="en-US" sz="1200" dirty="0"/>
              <a:t> </a:t>
            </a:r>
            <a:r>
              <a:rPr lang="en-US" sz="1200" dirty="0" err="1"/>
              <a:t>chuyển</a:t>
            </a:r>
            <a:r>
              <a:rPr lang="en-US" sz="1200" dirty="0"/>
              <a:t> UART-USB, </a:t>
            </a:r>
            <a:r>
              <a:rPr lang="en-US" sz="1200" dirty="0" err="1"/>
              <a:t>bật</a:t>
            </a:r>
            <a:r>
              <a:rPr lang="en-US" sz="1200" dirty="0"/>
              <a:t> </a:t>
            </a:r>
            <a:r>
              <a:rPr lang="en-US" sz="1200" dirty="0" err="1"/>
              <a:t>PuTTY</a:t>
            </a:r>
            <a:r>
              <a:rPr lang="en-US" sz="1200" dirty="0"/>
              <a:t> </a:t>
            </a:r>
            <a:r>
              <a:rPr lang="en-US" sz="1200" dirty="0" err="1"/>
              <a:t>lên</a:t>
            </a:r>
            <a:r>
              <a:rPr lang="en-US" sz="1200" dirty="0"/>
              <a:t>, </a:t>
            </a:r>
            <a:r>
              <a:rPr lang="en-US" sz="1200" dirty="0" err="1"/>
              <a:t>tích</a:t>
            </a:r>
            <a:r>
              <a:rPr lang="en-US" sz="1200" dirty="0"/>
              <a:t> </a:t>
            </a:r>
            <a:r>
              <a:rPr lang="en-US" sz="1200" dirty="0" err="1"/>
              <a:t>vào</a:t>
            </a:r>
            <a:r>
              <a:rPr lang="en-US" sz="1200" dirty="0"/>
              <a:t> ô serial,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nhập</a:t>
            </a:r>
            <a:r>
              <a:rPr lang="en-US" sz="1200" dirty="0"/>
              <a:t> </a:t>
            </a:r>
            <a:r>
              <a:rPr lang="en-US" sz="1200" dirty="0" err="1"/>
              <a:t>cổng</a:t>
            </a:r>
            <a:r>
              <a:rPr lang="en-US" sz="1200" dirty="0"/>
              <a:t> COM </a:t>
            </a:r>
            <a:r>
              <a:rPr lang="en-US" sz="1200" dirty="0" err="1"/>
              <a:t>với</a:t>
            </a:r>
            <a:r>
              <a:rPr lang="en-US" sz="1200" dirty="0"/>
              <a:t> </a:t>
            </a:r>
            <a:r>
              <a:rPr lang="en-US" sz="1200" dirty="0" err="1"/>
              <a:t>giá</a:t>
            </a:r>
            <a:r>
              <a:rPr lang="en-US" sz="1200" dirty="0"/>
              <a:t> </a:t>
            </a:r>
            <a:r>
              <a:rPr lang="en-US" sz="1200" dirty="0" err="1"/>
              <a:t>trị</a:t>
            </a:r>
            <a:r>
              <a:rPr lang="en-US" sz="1200" dirty="0"/>
              <a:t> </a:t>
            </a:r>
            <a:r>
              <a:rPr lang="en-US" sz="1200" dirty="0" err="1"/>
              <a:t>của</a:t>
            </a:r>
            <a:r>
              <a:rPr lang="en-US" sz="1200" dirty="0"/>
              <a:t> </a:t>
            </a:r>
            <a:r>
              <a:rPr lang="en-US" sz="1200" dirty="0" err="1"/>
              <a:t>cổng</a:t>
            </a:r>
            <a:r>
              <a:rPr lang="en-US" sz="1200" dirty="0"/>
              <a:t> COM </a:t>
            </a:r>
            <a:r>
              <a:rPr lang="en-US" sz="1200" dirty="0" err="1"/>
              <a:t>xem</a:t>
            </a:r>
            <a:r>
              <a:rPr lang="en-US" sz="1200" dirty="0"/>
              <a:t> </a:t>
            </a:r>
            <a:r>
              <a:rPr lang="en-US" sz="1200" dirty="0" err="1"/>
              <a:t>trong</a:t>
            </a:r>
            <a:r>
              <a:rPr lang="en-US" sz="1200" dirty="0"/>
              <a:t> Device Manager</a:t>
            </a:r>
          </a:p>
          <a:p>
            <a:pPr marL="0" indent="0">
              <a:buNone/>
            </a:pPr>
            <a:r>
              <a:rPr lang="en-US" sz="1275" dirty="0"/>
              <a:t>- B4.3: </a:t>
            </a:r>
            <a:r>
              <a:rPr lang="en-US" sz="1275" dirty="0" err="1"/>
              <a:t>Đăng</a:t>
            </a:r>
            <a:r>
              <a:rPr lang="en-US" sz="1275" dirty="0"/>
              <a:t> </a:t>
            </a:r>
            <a:r>
              <a:rPr lang="en-US" sz="1275" dirty="0" err="1"/>
              <a:t>nhập</a:t>
            </a:r>
            <a:r>
              <a:rPr lang="en-US" sz="1275" dirty="0"/>
              <a:t> </a:t>
            </a:r>
            <a:r>
              <a:rPr lang="en-US" sz="1275" dirty="0" err="1"/>
              <a:t>vào</a:t>
            </a:r>
            <a:r>
              <a:rPr lang="en-US" sz="1275" dirty="0"/>
              <a:t> board Pi:</a:t>
            </a:r>
          </a:p>
          <a:p>
            <a:pPr marL="0" indent="0">
              <a:buNone/>
            </a:pPr>
            <a:r>
              <a:rPr lang="en-US" sz="1275" i="1" dirty="0"/>
              <a:t>	user: pi</a:t>
            </a:r>
          </a:p>
          <a:p>
            <a:pPr marL="0" indent="0">
              <a:buNone/>
            </a:pPr>
            <a:r>
              <a:rPr lang="en-US" sz="1275" i="1" dirty="0"/>
              <a:t>	pass: raspberry</a:t>
            </a:r>
          </a:p>
          <a:p>
            <a:endParaRPr lang="en-US" sz="1200" i="1" dirty="0"/>
          </a:p>
        </p:txBody>
      </p:sp>
      <p:pic>
        <p:nvPicPr>
          <p:cNvPr id="5" name="Picture 4" descr="https://www.notion.so/image/https%3A%2F%2Fs3-us-west-2.amazonaws.com%2Fsecure.notion-static.com%2Ff2b1ea1f-5a4b-4bfd-aace-978dff57b9e8%2FUntitled.png?table=block&amp;id=36847152-432d-493e-9044-75c3fd67bb33&amp;width=1550&amp;userId=&amp;cache=v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365" y="2150745"/>
            <a:ext cx="3042851" cy="2049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25661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CẤU HÌNH CHO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75006" y="1588677"/>
            <a:ext cx="5326066" cy="26314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B5: </a:t>
            </a:r>
            <a:r>
              <a:rPr lang="en-US" sz="1200" dirty="0" err="1"/>
              <a:t>Tìm</a:t>
            </a:r>
            <a:r>
              <a:rPr lang="en-US" sz="1200" dirty="0"/>
              <a:t> </a:t>
            </a:r>
            <a:r>
              <a:rPr lang="en-US" sz="1200" dirty="0" err="1"/>
              <a:t>địa</a:t>
            </a:r>
            <a:r>
              <a:rPr lang="en-US" sz="1200" dirty="0"/>
              <a:t> </a:t>
            </a:r>
            <a:r>
              <a:rPr lang="en-US" sz="1200" dirty="0" err="1"/>
              <a:t>chỉ</a:t>
            </a:r>
            <a:r>
              <a:rPr lang="en-US" sz="1200" dirty="0"/>
              <a:t> IP </a:t>
            </a:r>
            <a:r>
              <a:rPr lang="en-US" sz="1200" dirty="0" err="1"/>
              <a:t>của</a:t>
            </a:r>
            <a:r>
              <a:rPr lang="en-US" sz="1200" dirty="0"/>
              <a:t> board Pi </a:t>
            </a:r>
            <a:r>
              <a:rPr lang="en-US" sz="1200" dirty="0" err="1"/>
              <a:t>thông</a:t>
            </a:r>
            <a:r>
              <a:rPr lang="en-US" sz="1200" dirty="0"/>
              <a:t> qua </a:t>
            </a:r>
            <a:r>
              <a:rPr lang="en-US" sz="1200" dirty="0" err="1"/>
              <a:t>kết</a:t>
            </a:r>
            <a:r>
              <a:rPr lang="en-US" sz="1200" dirty="0"/>
              <a:t> </a:t>
            </a:r>
            <a:r>
              <a:rPr lang="en-US" sz="1200" dirty="0" err="1"/>
              <a:t>nối</a:t>
            </a:r>
            <a:r>
              <a:rPr lang="en-US" sz="1200" dirty="0"/>
              <a:t> Serial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PuTTY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	- B5.1: </a:t>
            </a:r>
            <a:r>
              <a:rPr lang="en-US" sz="1200" dirty="0" err="1"/>
              <a:t>để</a:t>
            </a:r>
            <a:r>
              <a:rPr lang="en-US" sz="1200" dirty="0"/>
              <a:t> </a:t>
            </a:r>
            <a:r>
              <a:rPr lang="en-US" sz="1200" dirty="0" err="1"/>
              <a:t>biết</a:t>
            </a:r>
            <a:r>
              <a:rPr lang="en-US" sz="1200" dirty="0"/>
              <a:t> </a:t>
            </a:r>
            <a:r>
              <a:rPr lang="en-US" sz="1200" dirty="0" err="1"/>
              <a:t>địa</a:t>
            </a:r>
            <a:r>
              <a:rPr lang="en-US" sz="1200" dirty="0"/>
              <a:t> </a:t>
            </a:r>
            <a:r>
              <a:rPr lang="en-US" sz="1200" dirty="0" err="1"/>
              <a:t>chỉ</a:t>
            </a:r>
            <a:r>
              <a:rPr lang="en-US" sz="1200" dirty="0"/>
              <a:t> IP </a:t>
            </a:r>
            <a:r>
              <a:rPr lang="en-US" sz="1200" dirty="0" err="1"/>
              <a:t>của</a:t>
            </a:r>
            <a:r>
              <a:rPr lang="en-US" sz="1200" dirty="0"/>
              <a:t> board Pi </a:t>
            </a:r>
            <a:r>
              <a:rPr lang="en-US" sz="1200" dirty="0" err="1"/>
              <a:t>sau</a:t>
            </a:r>
            <a:r>
              <a:rPr lang="en-US" sz="1200" dirty="0"/>
              <a:t> </a:t>
            </a:r>
            <a:r>
              <a:rPr lang="en-US" sz="1200" dirty="0" err="1"/>
              <a:t>khi</a:t>
            </a:r>
            <a:r>
              <a:rPr lang="en-US" sz="1200" dirty="0"/>
              <a:t> </a:t>
            </a:r>
            <a:r>
              <a:rPr lang="en-US" sz="1200" dirty="0" err="1"/>
              <a:t>đăng</a:t>
            </a:r>
            <a:r>
              <a:rPr lang="en-US" sz="1200" dirty="0"/>
              <a:t> </a:t>
            </a:r>
            <a:r>
              <a:rPr lang="en-US" sz="1200" dirty="0" err="1"/>
              <a:t>nhập</a:t>
            </a:r>
            <a:r>
              <a:rPr lang="en-US" sz="1200" dirty="0"/>
              <a:t> </a:t>
            </a:r>
            <a:r>
              <a:rPr lang="en-US" sz="1200" dirty="0" err="1"/>
              <a:t>gõ</a:t>
            </a:r>
            <a:r>
              <a:rPr lang="en-US" sz="1200" dirty="0"/>
              <a:t>: </a:t>
            </a:r>
          </a:p>
          <a:p>
            <a:pPr marL="0" indent="0">
              <a:buNone/>
            </a:pPr>
            <a:r>
              <a:rPr lang="en-US" sz="1200" b="1" i="1" dirty="0"/>
              <a:t>		</a:t>
            </a:r>
            <a:r>
              <a:rPr lang="en-US" sz="1200" b="1" i="1" dirty="0" err="1"/>
              <a:t>ifconfig</a:t>
            </a:r>
            <a:r>
              <a:rPr lang="en-US" sz="1200" dirty="0"/>
              <a:t> </a:t>
            </a:r>
          </a:p>
          <a:p>
            <a:pPr marL="0" indent="0">
              <a:buNone/>
            </a:pPr>
            <a:r>
              <a:rPr lang="en-US" sz="1200" dirty="0"/>
              <a:t>	- B5.2: </a:t>
            </a:r>
            <a:r>
              <a:rPr lang="en-US" sz="1200" dirty="0" err="1"/>
              <a:t>nếu</a:t>
            </a:r>
            <a:r>
              <a:rPr lang="en-US" sz="1200" dirty="0"/>
              <a:t> </a:t>
            </a:r>
            <a:r>
              <a:rPr lang="en-US" sz="1200" dirty="0" err="1"/>
              <a:t>thay</a:t>
            </a:r>
            <a:r>
              <a:rPr lang="en-US" sz="1200" dirty="0"/>
              <a:t> </a:t>
            </a:r>
            <a:r>
              <a:rPr lang="en-US" sz="1200" dirty="0" err="1"/>
              <a:t>đổi</a:t>
            </a:r>
            <a:r>
              <a:rPr lang="en-US" sz="1200" dirty="0"/>
              <a:t> </a:t>
            </a:r>
            <a:r>
              <a:rPr lang="en-US" sz="1200" dirty="0" err="1"/>
              <a:t>địa</a:t>
            </a:r>
            <a:r>
              <a:rPr lang="en-US" sz="1200" dirty="0"/>
              <a:t> </a:t>
            </a:r>
            <a:r>
              <a:rPr lang="en-US" sz="1200" dirty="0" err="1"/>
              <a:t>chỉ</a:t>
            </a:r>
            <a:r>
              <a:rPr lang="en-US" sz="1200" dirty="0"/>
              <a:t> </a:t>
            </a:r>
            <a:r>
              <a:rPr lang="en-US" sz="1200" dirty="0" err="1"/>
              <a:t>Wifi</a:t>
            </a:r>
            <a:r>
              <a:rPr lang="en-US" sz="1200" dirty="0"/>
              <a:t> </a:t>
            </a:r>
            <a:r>
              <a:rPr lang="en-US" sz="1200" dirty="0" err="1"/>
              <a:t>thì</a:t>
            </a:r>
            <a:r>
              <a:rPr lang="en-US" sz="1200" dirty="0"/>
              <a:t> </a:t>
            </a:r>
            <a:r>
              <a:rPr lang="en-US" sz="1200" dirty="0" err="1"/>
              <a:t>gõ</a:t>
            </a:r>
            <a:r>
              <a:rPr lang="en-US" sz="1200" dirty="0"/>
              <a:t> </a:t>
            </a:r>
            <a:r>
              <a:rPr lang="en-US" sz="1200" dirty="0" err="1"/>
              <a:t>lệnh</a:t>
            </a:r>
            <a:r>
              <a:rPr lang="en-US" sz="1200" dirty="0"/>
              <a:t> </a:t>
            </a:r>
            <a:r>
              <a:rPr lang="en-US" sz="1200" dirty="0" err="1"/>
              <a:t>dưới</a:t>
            </a:r>
            <a:r>
              <a:rPr lang="en-US" sz="1200" dirty="0"/>
              <a:t>,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thay</a:t>
            </a:r>
            <a:r>
              <a:rPr lang="en-US" sz="1200" dirty="0"/>
              <a:t> </a:t>
            </a:r>
            <a:r>
              <a:rPr lang="en-US" sz="1200" dirty="0" err="1"/>
              <a:t>đổi</a:t>
            </a:r>
            <a:r>
              <a:rPr lang="en-US" sz="1200" dirty="0"/>
              <a:t> </a:t>
            </a:r>
            <a:r>
              <a:rPr lang="en-US" sz="1200" dirty="0" err="1"/>
              <a:t>ssid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psk</a:t>
            </a:r>
            <a:r>
              <a:rPr lang="en-US" sz="1200" dirty="0"/>
              <a:t> </a:t>
            </a:r>
            <a:r>
              <a:rPr lang="en-US" sz="1200" dirty="0" err="1"/>
              <a:t>theo</a:t>
            </a:r>
            <a:r>
              <a:rPr lang="en-US" sz="1200" dirty="0"/>
              <a:t> </a:t>
            </a:r>
            <a:r>
              <a:rPr lang="en-US" sz="1200" dirty="0" err="1"/>
              <a:t>wifi</a:t>
            </a:r>
            <a:r>
              <a:rPr lang="en-US" sz="1200" dirty="0"/>
              <a:t> </a:t>
            </a:r>
            <a:r>
              <a:rPr lang="en-US" sz="1200" dirty="0" err="1"/>
              <a:t>mà</a:t>
            </a:r>
            <a:r>
              <a:rPr lang="en-US" sz="1200" dirty="0"/>
              <a:t> </a:t>
            </a:r>
            <a:r>
              <a:rPr lang="en-US" sz="1200" dirty="0" err="1"/>
              <a:t>mình</a:t>
            </a:r>
            <a:r>
              <a:rPr lang="en-US" sz="1200" dirty="0"/>
              <a:t> </a:t>
            </a:r>
            <a:r>
              <a:rPr lang="en-US" sz="1200" dirty="0" err="1"/>
              <a:t>muốn</a:t>
            </a:r>
            <a:r>
              <a:rPr lang="en-US" sz="1200" dirty="0"/>
              <a:t> </a:t>
            </a:r>
            <a:r>
              <a:rPr lang="en-US" sz="1200" dirty="0" err="1"/>
              <a:t>kết</a:t>
            </a:r>
            <a:r>
              <a:rPr lang="en-US" sz="1200" dirty="0"/>
              <a:t> </a:t>
            </a:r>
            <a:r>
              <a:rPr lang="en-US" sz="1200" dirty="0" err="1"/>
              <a:t>nối</a:t>
            </a:r>
            <a:r>
              <a:rPr lang="en-US" sz="1200" dirty="0"/>
              <a:t> </a:t>
            </a:r>
            <a:r>
              <a:rPr lang="en-US" sz="1200" dirty="0" err="1"/>
              <a:t>cho</a:t>
            </a:r>
            <a:r>
              <a:rPr lang="en-US" sz="1200" dirty="0"/>
              <a:t> board Pi</a:t>
            </a:r>
          </a:p>
          <a:p>
            <a:pPr marL="0" indent="0">
              <a:buNone/>
            </a:pPr>
            <a:r>
              <a:rPr lang="en-US" sz="1200" dirty="0"/>
              <a:t>	</a:t>
            </a:r>
            <a:r>
              <a:rPr lang="en-US" sz="1200" b="1" i="1" dirty="0" err="1"/>
              <a:t>sudo</a:t>
            </a:r>
            <a:r>
              <a:rPr lang="en-US" sz="1200" b="1" i="1" dirty="0"/>
              <a:t> </a:t>
            </a:r>
            <a:r>
              <a:rPr lang="en-US" sz="1200" b="1" i="1" dirty="0" err="1"/>
              <a:t>nano</a:t>
            </a:r>
            <a:r>
              <a:rPr lang="en-US" sz="1200" b="1" i="1" dirty="0"/>
              <a:t> /</a:t>
            </a:r>
            <a:r>
              <a:rPr lang="en-US" sz="1200" b="1" i="1" dirty="0" err="1"/>
              <a:t>etc</a:t>
            </a:r>
            <a:r>
              <a:rPr lang="en-US" sz="1200" b="1" i="1" dirty="0"/>
              <a:t>/</a:t>
            </a:r>
            <a:r>
              <a:rPr lang="en-US" sz="1200" b="1" i="1" dirty="0" err="1"/>
              <a:t>wpa_supplicant</a:t>
            </a:r>
            <a:r>
              <a:rPr lang="en-US" sz="1200" b="1" i="1" dirty="0"/>
              <a:t>/</a:t>
            </a:r>
            <a:r>
              <a:rPr lang="en-US" sz="1200" b="1" i="1" dirty="0" err="1"/>
              <a:t>wpa_supplicant.conf</a:t>
            </a:r>
            <a:endParaRPr lang="en-US" sz="1200" b="1" i="1" dirty="0"/>
          </a:p>
          <a:p>
            <a:pPr marL="0" indent="0">
              <a:buNone/>
            </a:pPr>
            <a:r>
              <a:rPr lang="en-US" sz="1200" dirty="0"/>
              <a:t>	</a:t>
            </a:r>
            <a:r>
              <a:rPr lang="en-US" sz="1200" dirty="0" err="1"/>
              <a:t>Bấm</a:t>
            </a:r>
            <a:r>
              <a:rPr lang="en-US" sz="1200" dirty="0"/>
              <a:t> </a:t>
            </a:r>
            <a:r>
              <a:rPr lang="en-US" sz="1200" dirty="0" err="1"/>
              <a:t>Ctrl+S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Ctrl+X</a:t>
            </a:r>
            <a:r>
              <a:rPr lang="en-US" sz="1200" dirty="0"/>
              <a:t> </a:t>
            </a:r>
            <a:r>
              <a:rPr lang="en-US" sz="1200" dirty="0" err="1"/>
              <a:t>để</a:t>
            </a:r>
            <a:r>
              <a:rPr lang="en-US" sz="1200" dirty="0"/>
              <a:t> </a:t>
            </a:r>
            <a:r>
              <a:rPr lang="en-US" sz="1200" dirty="0" err="1"/>
              <a:t>lưu</a:t>
            </a:r>
            <a:r>
              <a:rPr lang="en-US" sz="1200" dirty="0"/>
              <a:t> </a:t>
            </a:r>
            <a:r>
              <a:rPr lang="en-US" sz="1200" dirty="0" err="1"/>
              <a:t>lại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thoát</a:t>
            </a:r>
            <a:r>
              <a:rPr lang="en-US" sz="1200" dirty="0"/>
              <a:t> </a:t>
            </a:r>
            <a:r>
              <a:rPr lang="en-US" sz="1200" dirty="0" err="1"/>
              <a:t>ra</a:t>
            </a:r>
            <a:r>
              <a:rPr lang="en-US" sz="1200" dirty="0"/>
              <a:t>, </a:t>
            </a:r>
            <a:r>
              <a:rPr lang="en-US" sz="1200" dirty="0" err="1"/>
              <a:t>và</a:t>
            </a:r>
            <a:r>
              <a:rPr lang="en-US" sz="1200" dirty="0"/>
              <a:t> quay </a:t>
            </a:r>
            <a:r>
              <a:rPr lang="en-US" sz="1200" dirty="0" err="1"/>
              <a:t>lại</a:t>
            </a:r>
            <a:r>
              <a:rPr lang="en-US" sz="1200" dirty="0"/>
              <a:t> B5.1 </a:t>
            </a:r>
            <a:r>
              <a:rPr lang="en-US" sz="1200" dirty="0" err="1"/>
              <a:t>để</a:t>
            </a:r>
            <a:r>
              <a:rPr lang="en-US" sz="1200" dirty="0"/>
              <a:t> </a:t>
            </a:r>
            <a:r>
              <a:rPr lang="en-US" sz="1200" dirty="0" err="1"/>
              <a:t>tìm</a:t>
            </a:r>
            <a:r>
              <a:rPr lang="en-US" sz="1200" dirty="0"/>
              <a:t> IP </a:t>
            </a:r>
            <a:r>
              <a:rPr lang="en-US" sz="1200" dirty="0" err="1"/>
              <a:t>mới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	- B5.3: </a:t>
            </a:r>
            <a:r>
              <a:rPr lang="en-US" sz="1200" dirty="0" err="1"/>
              <a:t>gõ</a:t>
            </a:r>
            <a:r>
              <a:rPr lang="en-US" sz="1200" dirty="0"/>
              <a:t> </a:t>
            </a:r>
            <a:r>
              <a:rPr lang="en-US" sz="1200" dirty="0" err="1"/>
              <a:t>lệnh</a:t>
            </a:r>
            <a:r>
              <a:rPr lang="en-US" sz="1200" dirty="0"/>
              <a:t>: </a:t>
            </a:r>
            <a:r>
              <a:rPr lang="en-US" sz="1200" b="1" i="1" dirty="0"/>
              <a:t>reboot </a:t>
            </a:r>
          </a:p>
          <a:p>
            <a:pPr marL="0" indent="0">
              <a:buNone/>
            </a:pPr>
            <a:endParaRPr lang="en-US" sz="1200" dirty="0"/>
          </a:p>
          <a:p>
            <a:endParaRPr lang="en-US" sz="12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5819876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36911" y="1008679"/>
            <a:ext cx="4964161" cy="370352"/>
          </a:xfrm>
        </p:spPr>
        <p:txBody>
          <a:bodyPr>
            <a:normAutofit fontScale="90000"/>
          </a:bodyPr>
          <a:lstStyle/>
          <a:p>
            <a:r>
              <a:rPr lang="en-US" dirty="0"/>
              <a:t>CẤU HÌNH CHO RASPBERRY PI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3274" y="1379030"/>
            <a:ext cx="5492890" cy="312153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200" dirty="0"/>
              <a:t>B6: </a:t>
            </a:r>
            <a:r>
              <a:rPr lang="en-US" sz="1200" dirty="0" err="1"/>
              <a:t>Kết</a:t>
            </a:r>
            <a:r>
              <a:rPr lang="en-US" sz="1200" dirty="0"/>
              <a:t> </a:t>
            </a:r>
            <a:r>
              <a:rPr lang="en-US" sz="1200" dirty="0" err="1"/>
              <a:t>nối</a:t>
            </a:r>
            <a:r>
              <a:rPr lang="en-US" sz="1200" dirty="0"/>
              <a:t> </a:t>
            </a:r>
            <a:r>
              <a:rPr lang="en-US" sz="1200" dirty="0" err="1"/>
              <a:t>với</a:t>
            </a:r>
            <a:r>
              <a:rPr lang="en-US" sz="1200" dirty="0"/>
              <a:t> Raspberry Pi qua SSH</a:t>
            </a:r>
          </a:p>
          <a:p>
            <a:pPr marL="0" indent="0">
              <a:buNone/>
            </a:pPr>
            <a:r>
              <a:rPr lang="en-US" sz="1200" dirty="0"/>
              <a:t>	- </a:t>
            </a:r>
            <a:r>
              <a:rPr lang="en-US" sz="1200" dirty="0" err="1"/>
              <a:t>Nếu</a:t>
            </a:r>
            <a:r>
              <a:rPr lang="en-US" sz="1200" dirty="0"/>
              <a:t> </a:t>
            </a:r>
            <a:r>
              <a:rPr lang="en-US" sz="1200" dirty="0" err="1"/>
              <a:t>không</a:t>
            </a:r>
            <a:r>
              <a:rPr lang="en-US" sz="1200" dirty="0"/>
              <a:t> </a:t>
            </a:r>
            <a:r>
              <a:rPr lang="en-US" sz="1200" dirty="0" err="1"/>
              <a:t>cần</a:t>
            </a:r>
            <a:r>
              <a:rPr lang="en-US" sz="1200" dirty="0"/>
              <a:t> </a:t>
            </a:r>
            <a:r>
              <a:rPr lang="en-US" sz="1200" dirty="0" err="1"/>
              <a:t>vào</a:t>
            </a:r>
            <a:r>
              <a:rPr lang="en-US" sz="1200" dirty="0"/>
              <a:t> </a:t>
            </a:r>
            <a:r>
              <a:rPr lang="en-US" sz="1200" dirty="0" err="1"/>
              <a:t>hệ</a:t>
            </a:r>
            <a:r>
              <a:rPr lang="en-US" sz="1200" dirty="0"/>
              <a:t> </a:t>
            </a:r>
            <a:r>
              <a:rPr lang="en-US" sz="1200" dirty="0" err="1"/>
              <a:t>điều</a:t>
            </a:r>
            <a:r>
              <a:rPr lang="en-US" sz="1200" dirty="0"/>
              <a:t> </a:t>
            </a:r>
            <a:r>
              <a:rPr lang="en-US" sz="1200" dirty="0" err="1"/>
              <a:t>hành</a:t>
            </a:r>
            <a:r>
              <a:rPr lang="en-US" sz="1200" dirty="0"/>
              <a:t> </a:t>
            </a:r>
            <a:r>
              <a:rPr lang="en-US" sz="1200" dirty="0" err="1"/>
              <a:t>của</a:t>
            </a:r>
            <a:r>
              <a:rPr lang="en-US" sz="1200" dirty="0"/>
              <a:t> board Pi </a:t>
            </a:r>
            <a:r>
              <a:rPr lang="en-US" sz="1200" dirty="0" err="1"/>
              <a:t>thì</a:t>
            </a:r>
            <a:r>
              <a:rPr lang="en-US" sz="1200" dirty="0"/>
              <a:t> ta </a:t>
            </a:r>
            <a:r>
              <a:rPr lang="en-US" sz="1200" dirty="0" err="1"/>
              <a:t>sẽ</a:t>
            </a:r>
            <a:r>
              <a:rPr lang="en-US" sz="1200" dirty="0"/>
              <a:t> </a:t>
            </a:r>
            <a:r>
              <a:rPr lang="en-US" sz="1200" dirty="0" err="1"/>
              <a:t>kết</a:t>
            </a:r>
            <a:r>
              <a:rPr lang="en-US" sz="1200" dirty="0"/>
              <a:t> </a:t>
            </a:r>
            <a:r>
              <a:rPr lang="en-US" sz="1200" dirty="0" err="1"/>
              <a:t>nối</a:t>
            </a:r>
            <a:r>
              <a:rPr lang="en-US" sz="1200" dirty="0"/>
              <a:t> </a:t>
            </a:r>
            <a:r>
              <a:rPr lang="en-US" sz="1200" dirty="0" err="1"/>
              <a:t>thông</a:t>
            </a:r>
            <a:r>
              <a:rPr lang="en-US" sz="1200" dirty="0"/>
              <a:t> qua SSH </a:t>
            </a:r>
            <a:r>
              <a:rPr lang="en-US" sz="1200" dirty="0" err="1"/>
              <a:t>để</a:t>
            </a:r>
            <a:r>
              <a:rPr lang="en-US" sz="1200" dirty="0"/>
              <a:t> </a:t>
            </a:r>
            <a:r>
              <a:rPr lang="en-US" sz="1200" dirty="0" err="1"/>
              <a:t>điều</a:t>
            </a:r>
            <a:r>
              <a:rPr lang="en-US" sz="1200" dirty="0"/>
              <a:t> </a:t>
            </a:r>
            <a:r>
              <a:rPr lang="en-US" sz="1200" dirty="0" err="1"/>
              <a:t>khiển</a:t>
            </a:r>
            <a:r>
              <a:rPr lang="en-US" sz="1200" dirty="0"/>
              <a:t> board Pi </a:t>
            </a:r>
            <a:r>
              <a:rPr lang="en-US" sz="1200" dirty="0" err="1"/>
              <a:t>vì</a:t>
            </a:r>
            <a:r>
              <a:rPr lang="en-US" sz="1200" dirty="0"/>
              <a:t> </a:t>
            </a:r>
            <a:r>
              <a:rPr lang="en-US" sz="1200" dirty="0" err="1"/>
              <a:t>tốc</a:t>
            </a:r>
            <a:r>
              <a:rPr lang="en-US" sz="1200" dirty="0"/>
              <a:t> </a:t>
            </a:r>
            <a:r>
              <a:rPr lang="en-US" sz="1200" dirty="0" err="1"/>
              <a:t>độ</a:t>
            </a:r>
            <a:r>
              <a:rPr lang="en-US" sz="1200" dirty="0"/>
              <a:t> </a:t>
            </a:r>
            <a:r>
              <a:rPr lang="en-US" sz="1200" dirty="0" err="1"/>
              <a:t>nhanh</a:t>
            </a:r>
            <a:r>
              <a:rPr lang="en-US" sz="1200" dirty="0"/>
              <a:t> </a:t>
            </a:r>
            <a:r>
              <a:rPr lang="en-US" sz="1200" dirty="0" err="1"/>
              <a:t>hơn</a:t>
            </a:r>
            <a:endParaRPr lang="en-US" sz="1200" dirty="0"/>
          </a:p>
          <a:p>
            <a:pPr marL="0" indent="0">
              <a:buNone/>
            </a:pPr>
            <a:r>
              <a:rPr lang="en-US" sz="1200" dirty="0"/>
              <a:t>	- </a:t>
            </a:r>
            <a:r>
              <a:rPr lang="en-US" sz="1200" dirty="0" err="1"/>
              <a:t>Mở</a:t>
            </a:r>
            <a:r>
              <a:rPr lang="en-US" sz="1200" dirty="0"/>
              <a:t> Putty, </a:t>
            </a:r>
            <a:r>
              <a:rPr lang="en-US" sz="1200" dirty="0" err="1"/>
              <a:t>nhập</a:t>
            </a:r>
            <a:r>
              <a:rPr lang="en-US" sz="1200" dirty="0"/>
              <a:t> IP </a:t>
            </a:r>
            <a:r>
              <a:rPr lang="en-US" sz="1200" dirty="0" err="1"/>
              <a:t>của</a:t>
            </a:r>
            <a:r>
              <a:rPr lang="en-US" sz="1200" dirty="0"/>
              <a:t> board Pi </a:t>
            </a:r>
            <a:r>
              <a:rPr lang="en-US" sz="1200" dirty="0" err="1"/>
              <a:t>kết</a:t>
            </a:r>
            <a:r>
              <a:rPr lang="en-US" sz="1200" dirty="0"/>
              <a:t> </a:t>
            </a:r>
            <a:r>
              <a:rPr lang="en-US" sz="1200" dirty="0" err="1"/>
              <a:t>nối</a:t>
            </a:r>
            <a:r>
              <a:rPr lang="en-US" sz="1200" dirty="0"/>
              <a:t> </a:t>
            </a:r>
            <a:r>
              <a:rPr lang="en-US" sz="1200" dirty="0" err="1"/>
              <a:t>với</a:t>
            </a:r>
            <a:r>
              <a:rPr lang="en-US" sz="1200" dirty="0"/>
              <a:t> </a:t>
            </a:r>
            <a:r>
              <a:rPr lang="en-US" sz="1200" dirty="0" err="1"/>
              <a:t>Wifi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chọn</a:t>
            </a:r>
            <a:r>
              <a:rPr lang="en-US" sz="1200" dirty="0"/>
              <a:t> </a:t>
            </a:r>
            <a:r>
              <a:rPr lang="en-US" sz="1200" i="1" dirty="0"/>
              <a:t>Open</a:t>
            </a:r>
          </a:p>
          <a:p>
            <a:pPr marL="0" indent="0">
              <a:buNone/>
            </a:pPr>
            <a:endParaRPr lang="en-US" sz="1200" dirty="0"/>
          </a:p>
        </p:txBody>
      </p:sp>
      <p:pic>
        <p:nvPicPr>
          <p:cNvPr id="4" name="Picture 3" descr="https://www.notion.so/image/https%3A%2F%2Fs3-us-west-2.amazonaws.com%2Fsecure.notion-static.com%2Fa6b03819-7203-4e56-b73c-352a0bf84a07%2FUntitled.png?table=block&amp;id=fe615de7-ee07-4e42-8815-06aafd59687a&amp;width=1350&amp;userId=&amp;cache=v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1" y="2256854"/>
            <a:ext cx="3444634" cy="21294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514546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1013</Words>
  <Application>Microsoft Office PowerPoint</Application>
  <PresentationFormat>Custom</PresentationFormat>
  <Paragraphs>150</Paragraphs>
  <Slides>35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0" baseType="lpstr">
      <vt:lpstr>Arial</vt:lpstr>
      <vt:lpstr>Calibri</vt:lpstr>
      <vt:lpstr>Courier New</vt:lpstr>
      <vt:lpstr>Times New Roman</vt:lpstr>
      <vt:lpstr>Office Theme</vt:lpstr>
      <vt:lpstr>Nhóm 1      GVHD: TS. Phạm Việt Cường  Danh sách thành viên        Lê Tiến Đạt                –   1710948       Phạm Minh Hoàng   –   1711409       Nguyễn Ngọc Tuấn   –   1713795        Hồ Công Dũng           –   1710051       Võ Nhật Minh            –   1712208 </vt:lpstr>
      <vt:lpstr>Mục tiêu đề tài</vt:lpstr>
      <vt:lpstr>NỘI DUNG</vt:lpstr>
      <vt:lpstr>CẤU HÌNH CHO RASPBERRY PI</vt:lpstr>
      <vt:lpstr>CẤU HÌNH CHO RASPBERRY PI</vt:lpstr>
      <vt:lpstr>CẤU HÌNH CHO RASPBERRY PI</vt:lpstr>
      <vt:lpstr>CẤU HÌNH CHO RASPBERRY PI</vt:lpstr>
      <vt:lpstr>CẤU HÌNH CHO RASPBERRY PI</vt:lpstr>
      <vt:lpstr>CẤU HÌNH CHO RASPBERRY PI</vt:lpstr>
      <vt:lpstr>CẤU HÌNH CHO RASPBERRY PI</vt:lpstr>
      <vt:lpstr>Dữ liệu vật mẫu cho việc huấn luyện</vt:lpstr>
      <vt:lpstr>Ảnh chụp thực tế</vt:lpstr>
      <vt:lpstr>PowerPoint Presentation</vt:lpstr>
      <vt:lpstr>Nhược điểm </vt:lpstr>
      <vt:lpstr>Chụp ảnh vật thể</vt:lpstr>
      <vt:lpstr>PowerPoint Presentation</vt:lpstr>
      <vt:lpstr>Đánh label :</vt:lpstr>
      <vt:lpstr>PowerPoint Presentation</vt:lpstr>
      <vt:lpstr>PowerPoint Presentation</vt:lpstr>
      <vt:lpstr>PowerPoint Presentation</vt:lpstr>
      <vt:lpstr>PowerPoint Presentation</vt:lpstr>
      <vt:lpstr>Huấn luyện Yolo  trên Google Colab</vt:lpstr>
      <vt:lpstr>Các bước chuẩn bị</vt:lpstr>
      <vt:lpstr>Các bước chuẩn bị</vt:lpstr>
      <vt:lpstr>Các bước chuẩn bị</vt:lpstr>
      <vt:lpstr>Các bước chuẩn bị</vt:lpstr>
      <vt:lpstr>Các bước chuẩn bị</vt:lpstr>
      <vt:lpstr>Các bước chuẩn bị</vt:lpstr>
      <vt:lpstr>Các bước chuẩn bị</vt:lpstr>
      <vt:lpstr>Tiến hành huấn luyện </vt:lpstr>
      <vt:lpstr>Tiến hành huấn luyện </vt:lpstr>
      <vt:lpstr>Tiến hành huấn luyện </vt:lpstr>
      <vt:lpstr>Một vài lưu ý </vt:lpstr>
      <vt:lpstr>Một vài lưu ý </vt:lpstr>
      <vt:lpstr>DEMO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2017-08-01T15:40:51Z</dcterms:created>
  <dcterms:modified xsi:type="dcterms:W3CDTF">2021-01-11T10:18:03Z</dcterms:modified>
</cp:coreProperties>
</file>